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media/image35.jpg" ContentType="image/png"/>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autoCompressPictures="0">
  <p:sldMasterIdLst>
    <p:sldMasterId id="2147483648" r:id="rId1"/>
  </p:sldMasterIdLst>
  <p:notesMasterIdLst>
    <p:notesMasterId r:id="rId60"/>
  </p:notesMasterIdLst>
  <p:handoutMasterIdLst>
    <p:handoutMasterId r:id="rId61"/>
  </p:handoutMasterIdLst>
  <p:sldIdLst>
    <p:sldId id="268" r:id="rId2"/>
    <p:sldId id="324" r:id="rId3"/>
    <p:sldId id="283" r:id="rId4"/>
    <p:sldId id="332" r:id="rId5"/>
    <p:sldId id="284" r:id="rId6"/>
    <p:sldId id="285" r:id="rId7"/>
    <p:sldId id="287" r:id="rId8"/>
    <p:sldId id="291" r:id="rId9"/>
    <p:sldId id="288" r:id="rId10"/>
    <p:sldId id="290" r:id="rId11"/>
    <p:sldId id="295" r:id="rId12"/>
    <p:sldId id="333" r:id="rId13"/>
    <p:sldId id="330" r:id="rId14"/>
    <p:sldId id="292" r:id="rId15"/>
    <p:sldId id="325" r:id="rId16"/>
    <p:sldId id="327" r:id="rId17"/>
    <p:sldId id="326" r:id="rId18"/>
    <p:sldId id="328" r:id="rId19"/>
    <p:sldId id="293" r:id="rId20"/>
    <p:sldId id="320" r:id="rId21"/>
    <p:sldId id="319" r:id="rId22"/>
    <p:sldId id="294" r:id="rId23"/>
    <p:sldId id="297" r:id="rId24"/>
    <p:sldId id="298" r:id="rId25"/>
    <p:sldId id="299" r:id="rId26"/>
    <p:sldId id="322" r:id="rId27"/>
    <p:sldId id="300" r:id="rId28"/>
    <p:sldId id="301" r:id="rId29"/>
    <p:sldId id="329" r:id="rId30"/>
    <p:sldId id="302" r:id="rId31"/>
    <p:sldId id="303" r:id="rId32"/>
    <p:sldId id="323" r:id="rId33"/>
    <p:sldId id="304" r:id="rId34"/>
    <p:sldId id="305" r:id="rId35"/>
    <p:sldId id="306" r:id="rId36"/>
    <p:sldId id="307" r:id="rId37"/>
    <p:sldId id="308" r:id="rId38"/>
    <p:sldId id="309" r:id="rId39"/>
    <p:sldId id="312" r:id="rId40"/>
    <p:sldId id="334" r:id="rId41"/>
    <p:sldId id="316" r:id="rId42"/>
    <p:sldId id="313" r:id="rId43"/>
    <p:sldId id="314" r:id="rId44"/>
    <p:sldId id="269" r:id="rId45"/>
    <p:sldId id="270" r:id="rId46"/>
    <p:sldId id="317" r:id="rId47"/>
    <p:sldId id="331" r:id="rId48"/>
    <p:sldId id="274" r:id="rId49"/>
    <p:sldId id="321" r:id="rId50"/>
    <p:sldId id="272" r:id="rId51"/>
    <p:sldId id="273" r:id="rId52"/>
    <p:sldId id="275" r:id="rId53"/>
    <p:sldId id="276" r:id="rId54"/>
    <p:sldId id="277" r:id="rId55"/>
    <p:sldId id="282" r:id="rId56"/>
    <p:sldId id="318" r:id="rId57"/>
    <p:sldId id="281" r:id="rId58"/>
    <p:sldId id="315" r:id="rId59"/>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060A"/>
    <a:srgbClr val="005B94"/>
    <a:srgbClr val="5C3354"/>
    <a:srgbClr val="66080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5A2D7A-CC9B-0C42-A960-B08BB20878E9}" v="9" dt="2020-09-01T20:46:48.6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28" autoAdjust="0"/>
    <p:restoredTop sz="87483" autoAdjust="0"/>
  </p:normalViewPr>
  <p:slideViewPr>
    <p:cSldViewPr snapToGrid="0" snapToObjects="1">
      <p:cViewPr varScale="1">
        <p:scale>
          <a:sx n="111" d="100"/>
          <a:sy n="111" d="100"/>
        </p:scale>
        <p:origin x="1888" y="20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p:scale>
          <a:sx n="88" d="100"/>
          <a:sy n="88" d="100"/>
        </p:scale>
        <p:origin x="3822"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gory, Tom" userId="689e05cb-58fe-4f6b-9bd6-2e068b7d12bc" providerId="ADAL" clId="{7D5A2D7A-CC9B-0C42-A960-B08BB20878E9}"/>
    <pc:docChg chg="custSel addSld modSld sldOrd">
      <pc:chgData name="Gregory, Tom" userId="689e05cb-58fe-4f6b-9bd6-2e068b7d12bc" providerId="ADAL" clId="{7D5A2D7A-CC9B-0C42-A960-B08BB20878E9}" dt="2020-09-01T23:36:42.606" v="211" actId="20577"/>
      <pc:docMkLst>
        <pc:docMk/>
      </pc:docMkLst>
      <pc:sldChg chg="modSp mod">
        <pc:chgData name="Gregory, Tom" userId="689e05cb-58fe-4f6b-9bd6-2e068b7d12bc" providerId="ADAL" clId="{7D5A2D7A-CC9B-0C42-A960-B08BB20878E9}" dt="2020-09-01T23:36:42.606" v="211" actId="20577"/>
        <pc:sldMkLst>
          <pc:docMk/>
          <pc:sldMk cId="2301630216" sldId="268"/>
        </pc:sldMkLst>
        <pc:spChg chg="mod">
          <ac:chgData name="Gregory, Tom" userId="689e05cb-58fe-4f6b-9bd6-2e068b7d12bc" providerId="ADAL" clId="{7D5A2D7A-CC9B-0C42-A960-B08BB20878E9}" dt="2020-09-01T23:36:42.606" v="211" actId="20577"/>
          <ac:spMkLst>
            <pc:docMk/>
            <pc:sldMk cId="2301630216" sldId="268"/>
            <ac:spMk id="3" creationId="{00000000-0000-0000-0000-000000000000}"/>
          </ac:spMkLst>
        </pc:spChg>
      </pc:sldChg>
      <pc:sldChg chg="modSp mod">
        <pc:chgData name="Gregory, Tom" userId="689e05cb-58fe-4f6b-9bd6-2e068b7d12bc" providerId="ADAL" clId="{7D5A2D7A-CC9B-0C42-A960-B08BB20878E9}" dt="2020-09-01T20:44:05.361" v="195" actId="20577"/>
        <pc:sldMkLst>
          <pc:docMk/>
          <pc:sldMk cId="2553466372" sldId="292"/>
        </pc:sldMkLst>
        <pc:spChg chg="mod">
          <ac:chgData name="Gregory, Tom" userId="689e05cb-58fe-4f6b-9bd6-2e068b7d12bc" providerId="ADAL" clId="{7D5A2D7A-CC9B-0C42-A960-B08BB20878E9}" dt="2020-09-01T20:44:05.361" v="195" actId="20577"/>
          <ac:spMkLst>
            <pc:docMk/>
            <pc:sldMk cId="2553466372" sldId="292"/>
            <ac:spMk id="2" creationId="{00000000-0000-0000-0000-000000000000}"/>
          </ac:spMkLst>
        </pc:spChg>
      </pc:sldChg>
      <pc:sldChg chg="ord">
        <pc:chgData name="Gregory, Tom" userId="689e05cb-58fe-4f6b-9bd6-2e068b7d12bc" providerId="ADAL" clId="{7D5A2D7A-CC9B-0C42-A960-B08BB20878E9}" dt="2020-09-01T20:38:56.205" v="55"/>
        <pc:sldMkLst>
          <pc:docMk/>
          <pc:sldMk cId="3192695839" sldId="295"/>
        </pc:sldMkLst>
      </pc:sldChg>
      <pc:sldChg chg="mod modShow">
        <pc:chgData name="Gregory, Tom" userId="689e05cb-58fe-4f6b-9bd6-2e068b7d12bc" providerId="ADAL" clId="{7D5A2D7A-CC9B-0C42-A960-B08BB20878E9}" dt="2020-09-01T22:20:39.637" v="209" actId="729"/>
        <pc:sldMkLst>
          <pc:docMk/>
          <pc:sldMk cId="114956572" sldId="321"/>
        </pc:sldMkLst>
      </pc:sldChg>
      <pc:sldChg chg="mod modShow">
        <pc:chgData name="Gregory, Tom" userId="689e05cb-58fe-4f6b-9bd6-2e068b7d12bc" providerId="ADAL" clId="{7D5A2D7A-CC9B-0C42-A960-B08BB20878E9}" dt="2020-09-01T22:17:47.485" v="198" actId="729"/>
        <pc:sldMkLst>
          <pc:docMk/>
          <pc:sldMk cId="4047054020" sldId="324"/>
        </pc:sldMkLst>
      </pc:sldChg>
      <pc:sldChg chg="ord">
        <pc:chgData name="Gregory, Tom" userId="689e05cb-58fe-4f6b-9bd6-2e068b7d12bc" providerId="ADAL" clId="{7D5A2D7A-CC9B-0C42-A960-B08BB20878E9}" dt="2020-09-01T20:38:56.205" v="55"/>
        <pc:sldMkLst>
          <pc:docMk/>
          <pc:sldMk cId="4256736973" sldId="330"/>
        </pc:sldMkLst>
      </pc:sldChg>
      <pc:sldChg chg="addSp delSp modSp add mod ord modNotesTx">
        <pc:chgData name="Gregory, Tom" userId="689e05cb-58fe-4f6b-9bd6-2e068b7d12bc" providerId="ADAL" clId="{7D5A2D7A-CC9B-0C42-A960-B08BB20878E9}" dt="2020-09-01T20:36:02.358" v="54"/>
        <pc:sldMkLst>
          <pc:docMk/>
          <pc:sldMk cId="1627531090" sldId="332"/>
        </pc:sldMkLst>
        <pc:spChg chg="del">
          <ac:chgData name="Gregory, Tom" userId="689e05cb-58fe-4f6b-9bd6-2e068b7d12bc" providerId="ADAL" clId="{7D5A2D7A-CC9B-0C42-A960-B08BB20878E9}" dt="2020-09-01T20:35:56.926" v="53" actId="478"/>
          <ac:spMkLst>
            <pc:docMk/>
            <pc:sldMk cId="1627531090" sldId="332"/>
            <ac:spMk id="2" creationId="{7ADF6E20-FBB0-DC44-BA94-5DC75A97996E}"/>
          </ac:spMkLst>
        </pc:spChg>
        <pc:spChg chg="mod">
          <ac:chgData name="Gregory, Tom" userId="689e05cb-58fe-4f6b-9bd6-2e068b7d12bc" providerId="ADAL" clId="{7D5A2D7A-CC9B-0C42-A960-B08BB20878E9}" dt="2020-09-01T20:35:49.448" v="52"/>
          <ac:spMkLst>
            <pc:docMk/>
            <pc:sldMk cId="1627531090" sldId="332"/>
            <ac:spMk id="3" creationId="{7790DE33-C06F-C749-AE0C-1BAE865AFA37}"/>
          </ac:spMkLst>
        </pc:spChg>
        <pc:picChg chg="add mod modCrop">
          <ac:chgData name="Gregory, Tom" userId="689e05cb-58fe-4f6b-9bd6-2e068b7d12bc" providerId="ADAL" clId="{7D5A2D7A-CC9B-0C42-A960-B08BB20878E9}" dt="2020-09-01T20:35:44.060" v="51" actId="1076"/>
          <ac:picMkLst>
            <pc:docMk/>
            <pc:sldMk cId="1627531090" sldId="332"/>
            <ac:picMk id="5" creationId="{95D39EAE-429B-F545-8217-CCA19ACE1B20}"/>
          </ac:picMkLst>
        </pc:picChg>
      </pc:sldChg>
      <pc:sldChg chg="addSp modSp add mod modNotesTx">
        <pc:chgData name="Gregory, Tom" userId="689e05cb-58fe-4f6b-9bd6-2e068b7d12bc" providerId="ADAL" clId="{7D5A2D7A-CC9B-0C42-A960-B08BB20878E9}" dt="2020-09-01T20:43:34.472" v="165" actId="1076"/>
        <pc:sldMkLst>
          <pc:docMk/>
          <pc:sldMk cId="2359462591" sldId="333"/>
        </pc:sldMkLst>
        <pc:spChg chg="mod">
          <ac:chgData name="Gregory, Tom" userId="689e05cb-58fe-4f6b-9bd6-2e068b7d12bc" providerId="ADAL" clId="{7D5A2D7A-CC9B-0C42-A960-B08BB20878E9}" dt="2020-09-01T20:39:22.534" v="120" actId="14100"/>
          <ac:spMkLst>
            <pc:docMk/>
            <pc:sldMk cId="2359462591" sldId="333"/>
            <ac:spMk id="2" creationId="{C1D3D821-9219-674D-9A12-183450B91D2B}"/>
          </ac:spMkLst>
        </pc:spChg>
        <pc:spChg chg="mod">
          <ac:chgData name="Gregory, Tom" userId="689e05cb-58fe-4f6b-9bd6-2e068b7d12bc" providerId="ADAL" clId="{7D5A2D7A-CC9B-0C42-A960-B08BB20878E9}" dt="2020-09-01T20:43:32.080" v="164" actId="1076"/>
          <ac:spMkLst>
            <pc:docMk/>
            <pc:sldMk cId="2359462591" sldId="333"/>
            <ac:spMk id="3" creationId="{ED1E4436-2F8C-2F46-B932-F1258B410A4A}"/>
          </ac:spMkLst>
        </pc:spChg>
        <pc:picChg chg="add mod modCrop">
          <ac:chgData name="Gregory, Tom" userId="689e05cb-58fe-4f6b-9bd6-2e068b7d12bc" providerId="ADAL" clId="{7D5A2D7A-CC9B-0C42-A960-B08BB20878E9}" dt="2020-09-01T20:43:34.472" v="165" actId="1076"/>
          <ac:picMkLst>
            <pc:docMk/>
            <pc:sldMk cId="2359462591" sldId="333"/>
            <ac:picMk id="5" creationId="{491DD8A9-67F6-5046-A7EB-084B4D9A45BD}"/>
          </ac:picMkLst>
        </pc:picChg>
      </pc:sldChg>
      <pc:sldChg chg="addSp delSp modSp add mod modClrScheme chgLayout">
        <pc:chgData name="Gregory, Tom" userId="689e05cb-58fe-4f6b-9bd6-2e068b7d12bc" providerId="ADAL" clId="{7D5A2D7A-CC9B-0C42-A960-B08BB20878E9}" dt="2020-09-01T22:20:16.278" v="208" actId="14100"/>
        <pc:sldMkLst>
          <pc:docMk/>
          <pc:sldMk cId="2771067932" sldId="334"/>
        </pc:sldMkLst>
        <pc:spChg chg="del mod ord">
          <ac:chgData name="Gregory, Tom" userId="689e05cb-58fe-4f6b-9bd6-2e068b7d12bc" providerId="ADAL" clId="{7D5A2D7A-CC9B-0C42-A960-B08BB20878E9}" dt="2020-09-01T20:46:52.156" v="197" actId="700"/>
          <ac:spMkLst>
            <pc:docMk/>
            <pc:sldMk cId="2771067932" sldId="334"/>
            <ac:spMk id="2" creationId="{C229AB8C-0992-6C4E-90BA-5DC98C72D3D5}"/>
          </ac:spMkLst>
        </pc:spChg>
        <pc:spChg chg="mod ord">
          <ac:chgData name="Gregory, Tom" userId="689e05cb-58fe-4f6b-9bd6-2e068b7d12bc" providerId="ADAL" clId="{7D5A2D7A-CC9B-0C42-A960-B08BB20878E9}" dt="2020-09-01T20:46:52.156" v="197" actId="700"/>
          <ac:spMkLst>
            <pc:docMk/>
            <pc:sldMk cId="2771067932" sldId="334"/>
            <ac:spMk id="3" creationId="{AC1DB971-4514-D04C-A49E-FA0CE4562B0A}"/>
          </ac:spMkLst>
        </pc:spChg>
        <pc:spChg chg="add mod ord">
          <ac:chgData name="Gregory, Tom" userId="689e05cb-58fe-4f6b-9bd6-2e068b7d12bc" providerId="ADAL" clId="{7D5A2D7A-CC9B-0C42-A960-B08BB20878E9}" dt="2020-09-01T22:20:16.278" v="208" actId="14100"/>
          <ac:spMkLst>
            <pc:docMk/>
            <pc:sldMk cId="2771067932" sldId="334"/>
            <ac:spMk id="4" creationId="{CDF16512-DF4C-6F4A-93E5-FBE01A4FBA2A}"/>
          </ac:spMkLst>
        </pc:spChg>
        <pc:spChg chg="add mod ord">
          <ac:chgData name="Gregory, Tom" userId="689e05cb-58fe-4f6b-9bd6-2e068b7d12bc" providerId="ADAL" clId="{7D5A2D7A-CC9B-0C42-A960-B08BB20878E9}" dt="2020-09-01T20:46:52.156" v="197" actId="700"/>
          <ac:spMkLst>
            <pc:docMk/>
            <pc:sldMk cId="2771067932" sldId="334"/>
            <ac:spMk id="5" creationId="{8FAD94BD-D48A-B941-8821-05F9991F884F}"/>
          </ac:spMkLst>
        </pc:spChg>
        <pc:spChg chg="add mod ord">
          <ac:chgData name="Gregory, Tom" userId="689e05cb-58fe-4f6b-9bd6-2e068b7d12bc" providerId="ADAL" clId="{7D5A2D7A-CC9B-0C42-A960-B08BB20878E9}" dt="2020-09-01T20:46:52.156" v="197" actId="700"/>
          <ac:spMkLst>
            <pc:docMk/>
            <pc:sldMk cId="2771067932" sldId="334"/>
            <ac:spMk id="6" creationId="{BDFC2F38-38B2-3547-AAAD-657FC1267985}"/>
          </ac:spMkLst>
        </pc:spChg>
        <pc:spChg chg="add mod ord">
          <ac:chgData name="Gregory, Tom" userId="689e05cb-58fe-4f6b-9bd6-2e068b7d12bc" providerId="ADAL" clId="{7D5A2D7A-CC9B-0C42-A960-B08BB20878E9}" dt="2020-09-01T20:46:52.156" v="197" actId="700"/>
          <ac:spMkLst>
            <pc:docMk/>
            <pc:sldMk cId="2771067932" sldId="334"/>
            <ac:spMk id="7" creationId="{CA0A8392-933C-9A48-8DBB-DC624EBE0E5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47" tIns="48324" rIns="96647" bIns="48324"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47" tIns="48324" rIns="96647" bIns="48324" rtlCol="0"/>
          <a:lstStyle>
            <a:lvl1pPr algn="r">
              <a:defRPr sz="1300"/>
            </a:lvl1pPr>
          </a:lstStyle>
          <a:p>
            <a:r>
              <a:rPr lang="en-US"/>
              <a:t>8/28/2018</a:t>
            </a:r>
          </a:p>
        </p:txBody>
      </p:sp>
      <p:sp>
        <p:nvSpPr>
          <p:cNvPr id="4" name="Footer Placeholder 3"/>
          <p:cNvSpPr>
            <a:spLocks noGrp="1"/>
          </p:cNvSpPr>
          <p:nvPr>
            <p:ph type="ftr" sz="quarter" idx="2"/>
          </p:nvPr>
        </p:nvSpPr>
        <p:spPr>
          <a:xfrm>
            <a:off x="0" y="9119474"/>
            <a:ext cx="3169920" cy="480060"/>
          </a:xfrm>
          <a:prstGeom prst="rect">
            <a:avLst/>
          </a:prstGeom>
        </p:spPr>
        <p:txBody>
          <a:bodyPr vert="horz" lIns="96647" tIns="48324" rIns="96647" bIns="48324"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47" tIns="48324" rIns="96647" bIns="48324" rtlCol="0" anchor="b"/>
          <a:lstStyle>
            <a:lvl1pPr algn="r">
              <a:defRPr sz="1300"/>
            </a:lvl1pPr>
          </a:lstStyle>
          <a:p>
            <a:fld id="{9B4AD61B-90BF-8946-9859-55BD8212116C}" type="slidenum">
              <a:rPr lang="en-US" smtClean="0"/>
              <a:t>‹#›</a:t>
            </a:fld>
            <a:endParaRPr lang="en-US"/>
          </a:p>
        </p:txBody>
      </p:sp>
    </p:spTree>
    <p:extLst>
      <p:ext uri="{BB962C8B-B14F-4D97-AF65-F5344CB8AC3E}">
        <p14:creationId xmlns:p14="http://schemas.microsoft.com/office/powerpoint/2010/main" val="1082790961"/>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47" tIns="48324" rIns="96647" bIns="48324"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47" tIns="48324" rIns="96647" bIns="48324" rtlCol="0"/>
          <a:lstStyle>
            <a:lvl1pPr algn="r">
              <a:defRPr sz="1300"/>
            </a:lvl1pPr>
          </a:lstStyle>
          <a:p>
            <a:r>
              <a:rPr lang="en-US"/>
              <a:t>8/28/2018</a:t>
            </a:r>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47" tIns="48324" rIns="96647" bIns="48324"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47" tIns="48324" rIns="96647" bIns="483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47" tIns="48324" rIns="96647" bIns="48324"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47" tIns="48324" rIns="96647" bIns="48324" rtlCol="0" anchor="b"/>
          <a:lstStyle>
            <a:lvl1pPr algn="r">
              <a:defRPr sz="1300"/>
            </a:lvl1pPr>
          </a:lstStyle>
          <a:p>
            <a:fld id="{02AF7740-18BE-A14F-B18B-3ECD47F85DDF}" type="slidenum">
              <a:rPr lang="en-US" smtClean="0"/>
              <a:t>‹#›</a:t>
            </a:fld>
            <a:endParaRPr lang="en-US"/>
          </a:p>
        </p:txBody>
      </p:sp>
    </p:spTree>
    <p:extLst>
      <p:ext uri="{BB962C8B-B14F-4D97-AF65-F5344CB8AC3E}">
        <p14:creationId xmlns:p14="http://schemas.microsoft.com/office/powerpoint/2010/main" val="2525071669"/>
      </p:ext>
    </p:extLst>
  </p:cSld>
  <p:clrMap bg1="lt1" tx1="dk1" bg2="lt2" tx2="dk2" accent1="accent1" accent2="accent2" accent3="accent3" accent4="accent4" accent5="accent5" accent6="accent6" hlink="hlink" folHlink="folHlink"/>
  <p:hf sldNum="0" hdr="0"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236">
              <a:defRPr/>
            </a:pPr>
            <a:endParaRPr lang="en-US" dirty="0"/>
          </a:p>
        </p:txBody>
      </p:sp>
      <p:sp>
        <p:nvSpPr>
          <p:cNvPr id="5" name="Date Placeholder 4">
            <a:extLst>
              <a:ext uri="{FF2B5EF4-FFF2-40B4-BE49-F238E27FC236}">
                <a16:creationId xmlns:a16="http://schemas.microsoft.com/office/drawing/2014/main" id="{13680B1F-3E1B-4AFF-9C0A-3892326A116F}"/>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1935216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Virtualize hard drives</a:t>
            </a:r>
          </a:p>
        </p:txBody>
      </p:sp>
      <p:sp>
        <p:nvSpPr>
          <p:cNvPr id="5" name="Date Placeholder 4">
            <a:extLst>
              <a:ext uri="{FF2B5EF4-FFF2-40B4-BE49-F238E27FC236}">
                <a16:creationId xmlns:a16="http://schemas.microsoft.com/office/drawing/2014/main" id="{2509DE1C-D31B-4536-AB99-6338959BC39A}"/>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2779828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Shutterstock</a:t>
            </a:r>
          </a:p>
        </p:txBody>
      </p:sp>
      <p:sp>
        <p:nvSpPr>
          <p:cNvPr id="4" name="Date Placeholder 3"/>
          <p:cNvSpPr>
            <a:spLocks noGrp="1"/>
          </p:cNvSpPr>
          <p:nvPr>
            <p:ph type="dt" idx="1"/>
          </p:nvPr>
        </p:nvSpPr>
        <p:spPr/>
        <p:txBody>
          <a:bodyPr/>
          <a:lstStyle/>
          <a:p>
            <a:r>
              <a:rPr lang="en-US"/>
              <a:t>8/28/2018</a:t>
            </a:r>
          </a:p>
        </p:txBody>
      </p:sp>
    </p:spTree>
    <p:extLst>
      <p:ext uri="{BB962C8B-B14F-4D97-AF65-F5344CB8AC3E}">
        <p14:creationId xmlns:p14="http://schemas.microsoft.com/office/powerpoint/2010/main" val="1546419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Virtualize hard drives</a:t>
            </a:r>
          </a:p>
        </p:txBody>
      </p:sp>
      <p:sp>
        <p:nvSpPr>
          <p:cNvPr id="5" name="Date Placeholder 4">
            <a:extLst>
              <a:ext uri="{FF2B5EF4-FFF2-40B4-BE49-F238E27FC236}">
                <a16:creationId xmlns:a16="http://schemas.microsoft.com/office/drawing/2014/main" id="{2509DE1C-D31B-4536-AB99-6338959BC39A}"/>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2090621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National Institute of Standards and Technology (NIST)</a:t>
            </a:r>
          </a:p>
        </p:txBody>
      </p:sp>
      <p:sp>
        <p:nvSpPr>
          <p:cNvPr id="5" name="Date Placeholder 4">
            <a:extLst>
              <a:ext uri="{FF2B5EF4-FFF2-40B4-BE49-F238E27FC236}">
                <a16:creationId xmlns:a16="http://schemas.microsoft.com/office/drawing/2014/main" id="{CB0329AD-D807-4CC3-AC7D-B94D28A086F0}"/>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3483349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7397B2EB-258D-4D54-907D-A854137DFBDC}"/>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3870515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7397B2EB-258D-4D54-907D-A854137DFBDC}"/>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1743675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7397B2EB-258D-4D54-907D-A854137DFBDC}"/>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1668567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National Institute of Standards and Technology (NIST)</a:t>
            </a:r>
          </a:p>
          <a:p>
            <a:endParaRPr lang="en-US" dirty="0"/>
          </a:p>
        </p:txBody>
      </p:sp>
      <p:sp>
        <p:nvSpPr>
          <p:cNvPr id="5" name="Date Placeholder 4">
            <a:extLst>
              <a:ext uri="{FF2B5EF4-FFF2-40B4-BE49-F238E27FC236}">
                <a16:creationId xmlns:a16="http://schemas.microsoft.com/office/drawing/2014/main" id="{7397B2EB-258D-4D54-907D-A854137DFBDC}"/>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3480748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National Institute of Standards and Technology (NIST)</a:t>
            </a:r>
          </a:p>
          <a:p>
            <a:endParaRPr lang="en-US" dirty="0"/>
          </a:p>
        </p:txBody>
      </p:sp>
      <p:sp>
        <p:nvSpPr>
          <p:cNvPr id="5" name="Date Placeholder 4">
            <a:extLst>
              <a:ext uri="{FF2B5EF4-FFF2-40B4-BE49-F238E27FC236}">
                <a16:creationId xmlns:a16="http://schemas.microsoft.com/office/drawing/2014/main" id="{7397B2EB-258D-4D54-907D-A854137DFBDC}"/>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3339873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Axes: Deployment model / Service model</a:t>
            </a:r>
          </a:p>
          <a:p>
            <a:endParaRPr lang="en-US" dirty="0"/>
          </a:p>
        </p:txBody>
      </p:sp>
      <p:sp>
        <p:nvSpPr>
          <p:cNvPr id="4" name="Date Placeholder 3"/>
          <p:cNvSpPr>
            <a:spLocks noGrp="1"/>
          </p:cNvSpPr>
          <p:nvPr>
            <p:ph type="dt" idx="1"/>
          </p:nvPr>
        </p:nvSpPr>
        <p:spPr/>
        <p:txBody>
          <a:bodyPr/>
          <a:lstStyle/>
          <a:p>
            <a:r>
              <a:rPr lang="en-US"/>
              <a:t>8/28/2018</a:t>
            </a:r>
          </a:p>
        </p:txBody>
      </p:sp>
    </p:spTree>
    <p:extLst>
      <p:ext uri="{BB962C8B-B14F-4D97-AF65-F5344CB8AC3E}">
        <p14:creationId xmlns:p14="http://schemas.microsoft.com/office/powerpoint/2010/main" val="2260959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Date Placeholder 4">
            <a:extLst>
              <a:ext uri="{FF2B5EF4-FFF2-40B4-BE49-F238E27FC236}">
                <a16:creationId xmlns:a16="http://schemas.microsoft.com/office/drawing/2014/main" id="{6832C69A-DE1B-474B-A617-6146221FB7FE}"/>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4061224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Deployment model / Service model</a:t>
            </a:r>
          </a:p>
        </p:txBody>
      </p:sp>
      <p:sp>
        <p:nvSpPr>
          <p:cNvPr id="4" name="Date Placeholder 3"/>
          <p:cNvSpPr>
            <a:spLocks noGrp="1"/>
          </p:cNvSpPr>
          <p:nvPr>
            <p:ph type="dt" idx="1"/>
          </p:nvPr>
        </p:nvSpPr>
        <p:spPr/>
        <p:txBody>
          <a:bodyPr/>
          <a:lstStyle/>
          <a:p>
            <a:r>
              <a:rPr lang="en-US"/>
              <a:t>8/28/2018</a:t>
            </a:r>
          </a:p>
        </p:txBody>
      </p:sp>
    </p:spTree>
    <p:extLst>
      <p:ext uri="{BB962C8B-B14F-4D97-AF65-F5344CB8AC3E}">
        <p14:creationId xmlns:p14="http://schemas.microsoft.com/office/powerpoint/2010/main" val="1746953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61DD7A6B-42B2-4F42-90F8-4427F5BC3143}"/>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2826040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7D22B369-3CD3-4E57-B9F3-8E59DAF2A581}"/>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918065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53DC4DFB-66EF-431C-9FCB-188FF2826AE2}"/>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113231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078D2C07-5A47-4AF1-97E5-98E929D951FE}"/>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3786853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A640F395-457B-42D0-AE1A-B922A049AEF0}"/>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2111054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168D5964-A1FC-425A-9295-5FFF88E5BF9D}"/>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1095895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how Twitter was able to scale at the time with exponential growth?</a:t>
            </a:r>
          </a:p>
          <a:p>
            <a:endParaRPr lang="en-US" dirty="0"/>
          </a:p>
          <a:p>
            <a:r>
              <a:rPr lang="en-US" dirty="0"/>
              <a:t>For more current Twitter usage, see https://</a:t>
            </a:r>
            <a:r>
              <a:rPr lang="en-US" dirty="0" err="1"/>
              <a:t>blog.gdeltproject.org</a:t>
            </a:r>
            <a:r>
              <a:rPr lang="en-US" dirty="0"/>
              <a:t>/visualizing-eight-years-of-twitters-evolution-2012-2019/</a:t>
            </a:r>
          </a:p>
          <a:p>
            <a:r>
              <a:rPr lang="en-US" dirty="0"/>
              <a:t>^ Note how current use is largely stable, but there are still spikes of +30%.</a:t>
            </a:r>
          </a:p>
        </p:txBody>
      </p:sp>
      <p:sp>
        <p:nvSpPr>
          <p:cNvPr id="5" name="Date Placeholder 4">
            <a:extLst>
              <a:ext uri="{FF2B5EF4-FFF2-40B4-BE49-F238E27FC236}">
                <a16:creationId xmlns:a16="http://schemas.microsoft.com/office/drawing/2014/main" id="{168D5964-A1FC-425A-9295-5FFF88E5BF9D}"/>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3027080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E11C506C-075B-489A-A24A-0018D50A0127}"/>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3365414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B771776F-86D3-4DE8-92CF-0CEED2EF9521}"/>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581495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Royalty free from </a:t>
            </a:r>
            <a:r>
              <a:rPr lang="en-US" dirty="0" err="1"/>
              <a:t>VectorStock</a:t>
            </a:r>
            <a:endParaRPr lang="en-US" dirty="0"/>
          </a:p>
          <a:p>
            <a:r>
              <a:rPr lang="en-US" dirty="0"/>
              <a:t> https://</a:t>
            </a:r>
            <a:r>
              <a:rPr lang="en-US" dirty="0" err="1"/>
              <a:t>www.vectorstock.com</a:t>
            </a:r>
            <a:r>
              <a:rPr lang="en-US" dirty="0"/>
              <a:t>/royalty-free-vector/pink-unicorn-on-the-cloud-vector-23247546 </a:t>
            </a:r>
          </a:p>
        </p:txBody>
      </p:sp>
      <p:sp>
        <p:nvSpPr>
          <p:cNvPr id="4" name="Date Placeholder 3"/>
          <p:cNvSpPr>
            <a:spLocks noGrp="1"/>
          </p:cNvSpPr>
          <p:nvPr>
            <p:ph type="dt" idx="1"/>
          </p:nvPr>
        </p:nvSpPr>
        <p:spPr/>
        <p:txBody>
          <a:bodyPr/>
          <a:lstStyle/>
          <a:p>
            <a:r>
              <a:rPr lang="en-US"/>
              <a:t>8/28/2018</a:t>
            </a:r>
          </a:p>
        </p:txBody>
      </p:sp>
    </p:spTree>
    <p:extLst>
      <p:ext uri="{BB962C8B-B14F-4D97-AF65-F5344CB8AC3E}">
        <p14:creationId xmlns:p14="http://schemas.microsoft.com/office/powerpoint/2010/main" val="9862593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02D1450D-76E9-44EC-96AC-3417984AF5A2}"/>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38226622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F6B0A966-C050-4C6E-B227-2D1C47E25B4D}"/>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3080625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Date Placeholder 4">
            <a:extLst>
              <a:ext uri="{FF2B5EF4-FFF2-40B4-BE49-F238E27FC236}">
                <a16:creationId xmlns:a16="http://schemas.microsoft.com/office/drawing/2014/main" id="{CC5F7E17-F59C-4CFD-9AF5-02A2E83CA505}"/>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15902004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CF331E55-274C-45C2-BEAB-779ACCB11862}"/>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315538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A5CC0366-37EB-4280-A29B-CDC5DC09C176}"/>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12714192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70D1EB15-ADE0-490C-B074-47A7AD25C1CE}"/>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14532129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4FC277A9-3E82-4B4F-94D7-7336F4A8C824}"/>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596162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Date Placeholder 4">
            <a:extLst>
              <a:ext uri="{FF2B5EF4-FFF2-40B4-BE49-F238E27FC236}">
                <a16:creationId xmlns:a16="http://schemas.microsoft.com/office/drawing/2014/main" id="{253855C0-8C7D-4B8E-B1D3-9E8EEF900E8F}"/>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927821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Date Placeholder 4">
            <a:extLst>
              <a:ext uri="{FF2B5EF4-FFF2-40B4-BE49-F238E27FC236}">
                <a16:creationId xmlns:a16="http://schemas.microsoft.com/office/drawing/2014/main" id="{2ABCACC2-79C1-4151-915B-2D9D64B28A27}"/>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40974970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7AAB132C-E7BD-4061-8D44-3890CE4A1C7B}"/>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2007936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E05C885C-7079-45DB-9C7D-514C8558E1C1}"/>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2231864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B3553473-4DC0-41E9-B312-586E983AF5FC}"/>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26303059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www.cybersecurity-insiders.com</a:t>
            </a:r>
            <a:r>
              <a:rPr lang="en-US" dirty="0"/>
              <a:t>/top-5-cloud-security-related-data-breaches/  (2017)</a:t>
            </a:r>
          </a:p>
          <a:p>
            <a:r>
              <a:rPr lang="en-US" dirty="0"/>
              <a:t>https://</a:t>
            </a:r>
            <a:r>
              <a:rPr lang="en-US" dirty="0" err="1"/>
              <a:t>www.wsj.com</a:t>
            </a:r>
            <a:r>
              <a:rPr lang="en-US" dirty="0"/>
              <a:t>/articles/human-error-often-the-culprit-in-cloud-data-breaches-11566898203 (2019-Aug)</a:t>
            </a:r>
          </a:p>
        </p:txBody>
      </p:sp>
      <p:sp>
        <p:nvSpPr>
          <p:cNvPr id="5" name="Date Placeholder 4">
            <a:extLst>
              <a:ext uri="{FF2B5EF4-FFF2-40B4-BE49-F238E27FC236}">
                <a16:creationId xmlns:a16="http://schemas.microsoft.com/office/drawing/2014/main" id="{EFB197C5-6D64-4DDC-93BB-29DF4FBE4329}"/>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28732526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84709">
              <a:defRPr/>
            </a:pPr>
            <a:endParaRPr lang="en-US" dirty="0"/>
          </a:p>
        </p:txBody>
      </p:sp>
      <p:sp>
        <p:nvSpPr>
          <p:cNvPr id="5" name="Date Placeholder 4">
            <a:extLst>
              <a:ext uri="{FF2B5EF4-FFF2-40B4-BE49-F238E27FC236}">
                <a16:creationId xmlns:a16="http://schemas.microsoft.com/office/drawing/2014/main" id="{E5741961-6C5A-4F31-890E-31455D5496C3}"/>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16929401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39F63F47-AB62-4AA9-918D-BA48EC92FBD5}"/>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18442401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08059CD7-EDA2-4461-941F-685C58D18FA8}"/>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8959324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D233079F-16AF-4EDD-AD6C-2E30BDB06413}"/>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11450557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Sony should probably just install a revolving door at the front of their data centers …</a:t>
            </a:r>
          </a:p>
        </p:txBody>
      </p:sp>
      <p:sp>
        <p:nvSpPr>
          <p:cNvPr id="5" name="Date Placeholder 4">
            <a:extLst>
              <a:ext uri="{FF2B5EF4-FFF2-40B4-BE49-F238E27FC236}">
                <a16:creationId xmlns:a16="http://schemas.microsoft.com/office/drawing/2014/main" id="{843B61CF-DA2D-47D3-8F60-BC385EACD3AA}"/>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749004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Date Placeholder 4">
            <a:extLst>
              <a:ext uri="{FF2B5EF4-FFF2-40B4-BE49-F238E27FC236}">
                <a16:creationId xmlns:a16="http://schemas.microsoft.com/office/drawing/2014/main" id="{61AC1AA2-541E-4CC8-958B-9E4AE2F6C4A2}"/>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20151050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B6636586-2481-4A9F-A8B4-B3FED8725E18}"/>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40454743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Date Placeholder 4">
            <a:extLst>
              <a:ext uri="{FF2B5EF4-FFF2-40B4-BE49-F238E27FC236}">
                <a16:creationId xmlns:a16="http://schemas.microsoft.com/office/drawing/2014/main" id="{2C0F0EC8-8BBB-4AB3-919E-0DC7AFB757F0}"/>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1118324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Date Placeholder 4">
            <a:extLst>
              <a:ext uri="{FF2B5EF4-FFF2-40B4-BE49-F238E27FC236}">
                <a16:creationId xmlns:a16="http://schemas.microsoft.com/office/drawing/2014/main" id="{4E22FFBB-1312-448F-B1BE-E6508D602B52}"/>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20922849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AA5DD736-2297-4A61-A933-B2454AF322A2}"/>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1712136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185423B1-B2E4-4480-A64D-178B824414D9}"/>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4201058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C8024A18-4079-4CDB-8A1E-EEDA62B496CA}"/>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44983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CD962E6A-16F7-418F-9A59-016696EC8AC7}"/>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1864271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a:extLst>
              <a:ext uri="{FF2B5EF4-FFF2-40B4-BE49-F238E27FC236}">
                <a16:creationId xmlns:a16="http://schemas.microsoft.com/office/drawing/2014/main" id="{FF4F8156-75AA-4DF2-B6BA-2AB5BB706C17}"/>
              </a:ext>
            </a:extLst>
          </p:cNvPr>
          <p:cNvSpPr>
            <a:spLocks noGrp="1"/>
          </p:cNvSpPr>
          <p:nvPr>
            <p:ph type="dt" idx="10"/>
          </p:nvPr>
        </p:nvSpPr>
        <p:spPr/>
        <p:txBody>
          <a:bodyPr/>
          <a:lstStyle/>
          <a:p>
            <a:r>
              <a:rPr lang="en-US"/>
              <a:t>8/28/2018</a:t>
            </a:r>
          </a:p>
        </p:txBody>
      </p:sp>
    </p:spTree>
    <p:extLst>
      <p:ext uri="{BB962C8B-B14F-4D97-AF65-F5344CB8AC3E}">
        <p14:creationId xmlns:p14="http://schemas.microsoft.com/office/powerpoint/2010/main" val="87792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74638"/>
            <a:ext cx="8229600" cy="836613"/>
          </a:xfrm>
        </p:spPr>
        <p:txBody>
          <a:bodyPr/>
          <a:lstStyle>
            <a:lvl1pPr>
              <a:defRPr>
                <a:solidFill>
                  <a:srgbClr val="000000"/>
                </a:solidFill>
                <a:latin typeface="Georgia Pro" panose="02040502050405020303" pitchFamily="18" charset="0"/>
              </a:defRPr>
            </a:lvl1pPr>
          </a:lstStyle>
          <a:p>
            <a:r>
              <a:rPr lang="en-US" dirty="0"/>
              <a:t>Click to add ENGAGING text</a:t>
            </a:r>
          </a:p>
        </p:txBody>
      </p:sp>
      <p:sp>
        <p:nvSpPr>
          <p:cNvPr id="3" name="Content Placeholder 2"/>
          <p:cNvSpPr>
            <a:spLocks noGrp="1"/>
          </p:cNvSpPr>
          <p:nvPr>
            <p:ph idx="1" hasCustomPrompt="1"/>
          </p:nvPr>
        </p:nvSpPr>
        <p:spPr>
          <a:xfrm>
            <a:off x="457201" y="1566334"/>
            <a:ext cx="8229599" cy="4275666"/>
          </a:xfrm>
        </p:spPr>
        <p:txBody>
          <a:bodyPr/>
          <a:lstStyle>
            <a:lvl1pPr>
              <a:defRPr sz="2800">
                <a:solidFill>
                  <a:schemeClr val="tx1"/>
                </a:solidFill>
                <a:latin typeface="BentonSans" panose="02000503000000020004" pitchFamily="2" charset="77"/>
              </a:defRPr>
            </a:lvl1pPr>
            <a:lvl2pPr>
              <a:defRPr>
                <a:solidFill>
                  <a:schemeClr val="tx1"/>
                </a:solidFill>
                <a:latin typeface="BentonSans" panose="02000503000000020004" pitchFamily="2" charset="77"/>
              </a:defRPr>
            </a:lvl2pPr>
            <a:lvl3pPr>
              <a:defRPr>
                <a:solidFill>
                  <a:schemeClr val="tx1"/>
                </a:solidFill>
                <a:latin typeface="BentonSans" panose="02000503000000020004" pitchFamily="2" charset="77"/>
              </a:defRPr>
            </a:lvl3pPr>
            <a:lvl4pPr>
              <a:defRPr>
                <a:solidFill>
                  <a:schemeClr val="tx1"/>
                </a:solidFill>
                <a:latin typeface="BentonSans" panose="02000503000000020004" pitchFamily="2" charset="77"/>
              </a:defRPr>
            </a:lvl4pPr>
            <a:lvl5pPr>
              <a:defRPr>
                <a:solidFill>
                  <a:schemeClr val="tx1"/>
                </a:solidFill>
                <a:latin typeface="BentonSans" panose="02000503000000020004"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err="1"/>
              <a:t>sdFourth</a:t>
            </a:r>
            <a:r>
              <a:rPr lang="en-US" dirty="0"/>
              <a:t> level</a:t>
            </a:r>
          </a:p>
          <a:p>
            <a:pPr lvl="4"/>
            <a:r>
              <a:rPr lang="en-US" dirty="0"/>
              <a:t>Fifth level</a:t>
            </a:r>
          </a:p>
        </p:txBody>
      </p:sp>
      <p:sp>
        <p:nvSpPr>
          <p:cNvPr id="6" name="Slide Number Placeholder 5"/>
          <p:cNvSpPr>
            <a:spLocks noGrp="1"/>
          </p:cNvSpPr>
          <p:nvPr>
            <p:ph type="sldNum" sz="quarter" idx="12"/>
          </p:nvPr>
        </p:nvSpPr>
        <p:spPr/>
        <p:txBody>
          <a:bodyPr/>
          <a:lstStyle/>
          <a:p>
            <a:fld id="{A2CEE53A-19EC-654D-82C1-D215F6FEFF18}" type="slidenum">
              <a:rPr lang="en-US" smtClean="0"/>
              <a:t>‹#›</a:t>
            </a:fld>
            <a:endParaRPr lang="en-US"/>
          </a:p>
        </p:txBody>
      </p:sp>
    </p:spTree>
    <p:extLst>
      <p:ext uri="{BB962C8B-B14F-4D97-AF65-F5344CB8AC3E}">
        <p14:creationId xmlns:p14="http://schemas.microsoft.com/office/powerpoint/2010/main" val="174293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566814"/>
            <a:ext cx="5486400" cy="566738"/>
          </a:xfrm>
        </p:spPr>
        <p:txBody>
          <a:bodyPr anchor="b"/>
          <a:lstStyle>
            <a:lvl1pPr algn="l">
              <a:defRPr sz="2000" b="1">
                <a:solidFill>
                  <a:srgbClr val="000000"/>
                </a:solidFill>
              </a:defRPr>
            </a:lvl1pPr>
          </a:lstStyle>
          <a:p>
            <a:r>
              <a:rPr lang="en-US"/>
              <a:t>Click to edit Master title style</a:t>
            </a:r>
          </a:p>
        </p:txBody>
      </p:sp>
      <p:sp>
        <p:nvSpPr>
          <p:cNvPr id="3" name="Picture Placeholder 2"/>
          <p:cNvSpPr>
            <a:spLocks noGrp="1"/>
          </p:cNvSpPr>
          <p:nvPr>
            <p:ph type="pic" idx="1"/>
          </p:nvPr>
        </p:nvSpPr>
        <p:spPr>
          <a:xfrm>
            <a:off x="1792288" y="322122"/>
            <a:ext cx="5486400" cy="4114800"/>
          </a:xfrm>
        </p:spPr>
        <p:txBody>
          <a:bodyPr/>
          <a:lstStyle>
            <a:lvl1pPr marL="0" indent="0">
              <a:buNone/>
              <a:defRPr sz="3200">
                <a:solidFill>
                  <a:srgbClr val="00000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240967"/>
            <a:ext cx="5486400" cy="710941"/>
          </a:xfrm>
        </p:spPr>
        <p:txBody>
          <a:bodyPr/>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lvl1pPr>
              <a:defRPr>
                <a:solidFill>
                  <a:srgbClr val="000000"/>
                </a:solidFill>
              </a:defRPr>
            </a:lvl1pPr>
          </a:lstStyle>
          <a:p>
            <a:fld id="{A2CEE53A-19EC-654D-82C1-D215F6FEFF18}" type="slidenum">
              <a:rPr lang="en-US" smtClean="0"/>
              <a:pPr/>
              <a:t>‹#›</a:t>
            </a:fld>
            <a:endParaRPr lang="en-US"/>
          </a:p>
        </p:txBody>
      </p:sp>
    </p:spTree>
    <p:extLst>
      <p:ext uri="{BB962C8B-B14F-4D97-AF65-F5344CB8AC3E}">
        <p14:creationId xmlns:p14="http://schemas.microsoft.com/office/powerpoint/2010/main" val="1986386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Cover Page">
    <p:bg>
      <p:bgPr>
        <a:solidFill>
          <a:srgbClr val="80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358924"/>
            <a:ext cx="4866908" cy="2742289"/>
          </a:xfrm>
        </p:spPr>
        <p:txBody>
          <a:bodyPr/>
          <a:lstStyle>
            <a:lvl1pPr>
              <a:lnSpc>
                <a:spcPct val="90000"/>
              </a:lnSpc>
              <a:defRPr sz="6600" kern="100" cap="all" spc="-200" baseline="0">
                <a:solidFill>
                  <a:schemeClr val="bg1"/>
                </a:solidFill>
              </a:defRPr>
            </a:lvl1pPr>
          </a:lstStyle>
          <a:p>
            <a:r>
              <a:rPr lang="en-US" dirty="0"/>
              <a:t>add </a:t>
            </a:r>
            <a:r>
              <a:rPr lang="en-US" dirty="0" err="1"/>
              <a:t>slidedoc</a:t>
            </a:r>
            <a:r>
              <a:rPr lang="en-US" dirty="0"/>
              <a:t> title</a:t>
            </a:r>
          </a:p>
        </p:txBody>
      </p:sp>
      <p:sp>
        <p:nvSpPr>
          <p:cNvPr id="60" name="Text Placeholder 59"/>
          <p:cNvSpPr>
            <a:spLocks noGrp="1"/>
          </p:cNvSpPr>
          <p:nvPr>
            <p:ph type="body" sz="quarter" idx="10"/>
          </p:nvPr>
        </p:nvSpPr>
        <p:spPr>
          <a:xfrm>
            <a:off x="457200" y="3886262"/>
            <a:ext cx="3752850" cy="1917607"/>
          </a:xfrm>
        </p:spPr>
        <p:txBody>
          <a:bodyPr anchor="b"/>
          <a:lstStyle>
            <a:lvl1pPr>
              <a:lnSpc>
                <a:spcPct val="100000"/>
              </a:lnSpc>
              <a:defRPr sz="2400" b="1">
                <a:solidFill>
                  <a:srgbClr val="AEA79F"/>
                </a:solidFill>
              </a:defRPr>
            </a:lvl1pPr>
            <a:lvl2pPr>
              <a:defRPr b="1">
                <a:solidFill>
                  <a:srgbClr val="AEA79F"/>
                </a:solidFill>
              </a:defRPr>
            </a:lvl2pPr>
            <a:lvl3pPr>
              <a:defRPr>
                <a:solidFill>
                  <a:srgbClr val="AEA79F"/>
                </a:solidFill>
              </a:defRPr>
            </a:lvl3pPr>
            <a:lvl4pPr>
              <a:defRPr>
                <a:solidFill>
                  <a:srgbClr val="AEA79F"/>
                </a:solidFill>
              </a:defRPr>
            </a:lvl4pPr>
            <a:lvl5pPr>
              <a:defRPr>
                <a:solidFill>
                  <a:srgbClr val="AEA79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Text Placeholder 59"/>
          <p:cNvSpPr>
            <a:spLocks noGrp="1"/>
          </p:cNvSpPr>
          <p:nvPr>
            <p:ph type="body" sz="quarter" idx="11"/>
          </p:nvPr>
        </p:nvSpPr>
        <p:spPr>
          <a:xfrm>
            <a:off x="5509344" y="5181598"/>
            <a:ext cx="1497013" cy="1022351"/>
          </a:xfrm>
        </p:spPr>
        <p:txBody>
          <a:bodyPr anchor="b"/>
          <a:lstStyle>
            <a:lvl1pPr algn="r">
              <a:lnSpc>
                <a:spcPct val="100000"/>
              </a:lnSpc>
              <a:defRPr sz="1300" b="1">
                <a:solidFill>
                  <a:schemeClr val="bg1"/>
                </a:solidFill>
              </a:defRPr>
            </a:lvl1pPr>
            <a:lvl2pPr>
              <a:defRPr b="1"/>
            </a:lvl2pPr>
          </a:lstStyle>
          <a:p>
            <a:pPr lvl="0"/>
            <a:r>
              <a:rPr lang="en-US" dirty="0"/>
              <a:t>Click to edit Master text styles</a:t>
            </a:r>
          </a:p>
        </p:txBody>
      </p:sp>
      <p:sp>
        <p:nvSpPr>
          <p:cNvPr id="64" name="Text Placeholder 59"/>
          <p:cNvSpPr>
            <a:spLocks noGrp="1"/>
          </p:cNvSpPr>
          <p:nvPr>
            <p:ph type="body" sz="quarter" idx="12"/>
          </p:nvPr>
        </p:nvSpPr>
        <p:spPr>
          <a:xfrm>
            <a:off x="7189787" y="5181598"/>
            <a:ext cx="1497013" cy="1022351"/>
          </a:xfrm>
        </p:spPr>
        <p:txBody>
          <a:bodyPr anchor="b"/>
          <a:lstStyle>
            <a:lvl1pPr algn="r">
              <a:lnSpc>
                <a:spcPct val="100000"/>
              </a:lnSpc>
              <a:defRPr sz="1300" b="1">
                <a:solidFill>
                  <a:schemeClr val="bg1"/>
                </a:solidFill>
              </a:defRPr>
            </a:lvl1pPr>
            <a:lvl2pPr>
              <a:defRPr b="1"/>
            </a:lvl2pPr>
          </a:lstStyle>
          <a:p>
            <a:pPr lvl="0"/>
            <a:r>
              <a:rPr lang="en-US" dirty="0"/>
              <a:t>Click to edit Master text styles</a:t>
            </a:r>
          </a:p>
        </p:txBody>
      </p:sp>
      <p:pic>
        <p:nvPicPr>
          <p:cNvPr id="4" name="Picture 3" descr="logo-BlackBG-Botto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117684"/>
            <a:ext cx="3200984" cy="740316"/>
          </a:xfrm>
          <a:prstGeom prst="rect">
            <a:avLst/>
          </a:prstGeom>
        </p:spPr>
      </p:pic>
    </p:spTree>
    <p:extLst>
      <p:ext uri="{BB962C8B-B14F-4D97-AF65-F5344CB8AC3E}">
        <p14:creationId xmlns:p14="http://schemas.microsoft.com/office/powerpoint/2010/main" val="3924094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4" hasCustomPrompt="1"/>
          </p:nvPr>
        </p:nvSpPr>
        <p:spPr>
          <a:xfrm>
            <a:off x="694464" y="999683"/>
            <a:ext cx="7765591" cy="5028218"/>
          </a:xfrm>
        </p:spPr>
        <p:txBody>
          <a:bodyPr>
            <a:normAutofit/>
          </a:bodyPr>
          <a:lstStyle>
            <a:lvl1pPr marL="0" indent="0">
              <a:buNone/>
              <a:defRPr sz="1600" baseline="0">
                <a:solidFill>
                  <a:srgbClr val="FFFFFF"/>
                </a:solidFill>
              </a:defRPr>
            </a:lvl1pPr>
          </a:lstStyle>
          <a:p>
            <a:r>
              <a:rPr lang="en-US" dirty="0"/>
              <a:t>Drag picture here</a:t>
            </a:r>
          </a:p>
        </p:txBody>
      </p:sp>
      <p:sp>
        <p:nvSpPr>
          <p:cNvPr id="11" name="Text Placeholder 10"/>
          <p:cNvSpPr>
            <a:spLocks noGrp="1"/>
          </p:cNvSpPr>
          <p:nvPr>
            <p:ph type="body" sz="quarter" idx="15"/>
          </p:nvPr>
        </p:nvSpPr>
        <p:spPr>
          <a:xfrm>
            <a:off x="694464" y="175994"/>
            <a:ext cx="7380288" cy="738909"/>
          </a:xfrm>
        </p:spPr>
        <p:txBody>
          <a:bodyPr/>
          <a:lstStyle>
            <a:lvl1pPr>
              <a:defRPr sz="3600" b="1" i="0">
                <a:solidFill>
                  <a:srgbClr val="000000"/>
                </a:solidFill>
                <a:latin typeface="Georgia" panose="02040502050405020303" pitchFamily="18" charset="0"/>
                <a:cs typeface="Arial"/>
              </a:defRPr>
            </a:lvl1pPr>
          </a:lstStyle>
          <a:p>
            <a:pPr lvl="0"/>
            <a:r>
              <a:rPr lang="en-US" dirty="0"/>
              <a:t>Click to edit Master text styles</a:t>
            </a:r>
          </a:p>
        </p:txBody>
      </p:sp>
    </p:spTree>
    <p:extLst>
      <p:ext uri="{BB962C8B-B14F-4D97-AF65-F5344CB8AC3E}">
        <p14:creationId xmlns:p14="http://schemas.microsoft.com/office/powerpoint/2010/main" val="32830744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userDrawn="1"/>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ADA36775-9489-419F-BC70-C54C5CB5C8AC}" type="datetime1">
              <a:rPr lang="en-US" smtClean="0"/>
              <a:t>9/1/20</a:t>
            </a:fld>
            <a:endParaRPr lang="en-US"/>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22360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hoto Point">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a:xfrm>
            <a:off x="0" y="1510018"/>
            <a:ext cx="9144000" cy="3631895"/>
          </a:xfrm>
        </p:spPr>
        <p:txBody>
          <a:bodyPr/>
          <a:lstStyle/>
          <a:p>
            <a:r>
              <a:rPr lang="en-US" dirty="0"/>
              <a:t>Click icon to add picture</a:t>
            </a:r>
          </a:p>
        </p:txBody>
      </p:sp>
      <p:sp>
        <p:nvSpPr>
          <p:cNvPr id="2" name="Title 1"/>
          <p:cNvSpPr>
            <a:spLocks noGrp="1"/>
          </p:cNvSpPr>
          <p:nvPr>
            <p:ph type="title" hasCustomPrompt="1"/>
          </p:nvPr>
        </p:nvSpPr>
        <p:spPr/>
        <p:txBody>
          <a:bodyPr/>
          <a:lstStyle/>
          <a:p>
            <a:r>
              <a:rPr lang="en-US" dirty="0"/>
              <a:t>Click to add ENGAGING text</a:t>
            </a:r>
          </a:p>
        </p:txBody>
      </p:sp>
      <p:sp>
        <p:nvSpPr>
          <p:cNvPr id="5" name="Slide Number Placeholder 4"/>
          <p:cNvSpPr>
            <a:spLocks noGrp="1"/>
          </p:cNvSpPr>
          <p:nvPr>
            <p:ph type="sldNum" sz="quarter" idx="12"/>
          </p:nvPr>
        </p:nvSpPr>
        <p:spPr/>
        <p:txBody>
          <a:bodyPr/>
          <a:lstStyle/>
          <a:p>
            <a:fld id="{A2CEE53A-19EC-654D-82C1-D215F6FEFF18}" type="slidenum">
              <a:rPr lang="en-US" smtClean="0"/>
              <a:pPr/>
              <a:t>‹#›</a:t>
            </a:fld>
            <a:endParaRPr lang="en-US" dirty="0"/>
          </a:p>
        </p:txBody>
      </p:sp>
    </p:spTree>
    <p:extLst>
      <p:ext uri="{BB962C8B-B14F-4D97-AF65-F5344CB8AC3E}">
        <p14:creationId xmlns:p14="http://schemas.microsoft.com/office/powerpoint/2010/main" val="1079442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hoto Coll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A2CEE53A-19EC-654D-82C1-D215F6FEFF18}" type="slidenum">
              <a:rPr lang="en-US" smtClean="0"/>
              <a:pPr/>
              <a:t>‹#›</a:t>
            </a:fld>
            <a:endParaRPr lang="en-US" dirty="0"/>
          </a:p>
        </p:txBody>
      </p:sp>
      <p:sp>
        <p:nvSpPr>
          <p:cNvPr id="8" name="Picture Placeholder 6"/>
          <p:cNvSpPr>
            <a:spLocks noGrp="1"/>
          </p:cNvSpPr>
          <p:nvPr>
            <p:ph type="pic" sz="quarter" idx="14" hasCustomPrompt="1"/>
          </p:nvPr>
        </p:nvSpPr>
        <p:spPr>
          <a:xfrm>
            <a:off x="457200" y="1447800"/>
            <a:ext cx="3759200" cy="2091267"/>
          </a:xfrm>
        </p:spPr>
        <p:txBody>
          <a:bodyPr>
            <a:normAutofit/>
          </a:bodyPr>
          <a:lstStyle>
            <a:lvl1pPr marL="0" indent="0">
              <a:buNone/>
              <a:defRPr sz="1600" baseline="0"/>
            </a:lvl1pPr>
          </a:lstStyle>
          <a:p>
            <a:r>
              <a:rPr lang="en-US" dirty="0"/>
              <a:t>Drag picture here</a:t>
            </a:r>
          </a:p>
        </p:txBody>
      </p:sp>
      <p:sp>
        <p:nvSpPr>
          <p:cNvPr id="9" name="Picture Placeholder 6"/>
          <p:cNvSpPr>
            <a:spLocks noGrp="1"/>
          </p:cNvSpPr>
          <p:nvPr>
            <p:ph type="pic" sz="quarter" idx="15" hasCustomPrompt="1"/>
          </p:nvPr>
        </p:nvSpPr>
        <p:spPr>
          <a:xfrm>
            <a:off x="4308700" y="1447800"/>
            <a:ext cx="4378101" cy="2836863"/>
          </a:xfrm>
        </p:spPr>
        <p:txBody>
          <a:bodyPr>
            <a:normAutofit/>
          </a:bodyPr>
          <a:lstStyle>
            <a:lvl1pPr marL="0" indent="0">
              <a:buNone/>
              <a:defRPr sz="1600" baseline="0"/>
            </a:lvl1pPr>
          </a:lstStyle>
          <a:p>
            <a:r>
              <a:rPr lang="en-US" dirty="0"/>
              <a:t>Drag picture here</a:t>
            </a:r>
          </a:p>
        </p:txBody>
      </p:sp>
      <p:sp>
        <p:nvSpPr>
          <p:cNvPr id="12" name="Picture Placeholder 6"/>
          <p:cNvSpPr>
            <a:spLocks noGrp="1"/>
          </p:cNvSpPr>
          <p:nvPr>
            <p:ph type="pic" sz="quarter" idx="18" hasCustomPrompt="1"/>
          </p:nvPr>
        </p:nvSpPr>
        <p:spPr>
          <a:xfrm>
            <a:off x="457201" y="3641942"/>
            <a:ext cx="3759199" cy="2260601"/>
          </a:xfrm>
          <a:ln>
            <a:noFill/>
          </a:ln>
        </p:spPr>
        <p:txBody>
          <a:bodyPr>
            <a:normAutofit/>
          </a:bodyPr>
          <a:lstStyle>
            <a:lvl1pPr marL="0" indent="0">
              <a:buNone/>
              <a:defRPr sz="1600" baseline="0"/>
            </a:lvl1pPr>
          </a:lstStyle>
          <a:p>
            <a:r>
              <a:rPr lang="en-US" dirty="0"/>
              <a:t>Drag picture here</a:t>
            </a:r>
          </a:p>
        </p:txBody>
      </p:sp>
      <p:sp>
        <p:nvSpPr>
          <p:cNvPr id="13" name="Picture Placeholder 6"/>
          <p:cNvSpPr>
            <a:spLocks noGrp="1"/>
          </p:cNvSpPr>
          <p:nvPr>
            <p:ph type="pic" sz="quarter" idx="19" hasCustomPrompt="1"/>
          </p:nvPr>
        </p:nvSpPr>
        <p:spPr>
          <a:xfrm>
            <a:off x="4308700" y="4387009"/>
            <a:ext cx="4378101" cy="1515534"/>
          </a:xfrm>
        </p:spPr>
        <p:txBody>
          <a:bodyPr>
            <a:normAutofit/>
          </a:bodyPr>
          <a:lstStyle>
            <a:lvl1pPr marL="0" indent="0">
              <a:buNone/>
              <a:defRPr sz="1600" baseline="0"/>
            </a:lvl1pPr>
          </a:lstStyle>
          <a:p>
            <a:r>
              <a:rPr lang="en-US" dirty="0"/>
              <a:t>Drag picture here</a:t>
            </a:r>
          </a:p>
        </p:txBody>
      </p:sp>
    </p:spTree>
    <p:extLst>
      <p:ext uri="{BB962C8B-B14F-4D97-AF65-F5344CB8AC3E}">
        <p14:creationId xmlns:p14="http://schemas.microsoft.com/office/powerpoint/2010/main" val="2376271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Chapter Titl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44133"/>
            <a:ext cx="8229600" cy="1856317"/>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mn-lt"/>
                <a:cs typeface="Abadi MT Condensed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A2CEE53A-19EC-654D-82C1-D215F6FEFF18}" type="slidenum">
              <a:rPr lang="en-US" smtClean="0"/>
              <a:t>‹#›</a:t>
            </a:fld>
            <a:endParaRPr lang="en-US"/>
          </a:p>
        </p:txBody>
      </p:sp>
    </p:spTree>
    <p:extLst>
      <p:ext uri="{BB962C8B-B14F-4D97-AF65-F5344CB8AC3E}">
        <p14:creationId xmlns:p14="http://schemas.microsoft.com/office/powerpoint/2010/main" val="1340853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3053313"/>
            <a:ext cx="8229600" cy="1362075"/>
          </a:xfrm>
        </p:spPr>
        <p:txBody>
          <a:bodyPr anchor="t"/>
          <a:lstStyle>
            <a:lvl1pPr algn="l">
              <a:defRPr sz="4000" b="1" cap="all">
                <a:solidFill>
                  <a:srgbClr val="000000"/>
                </a:solidFill>
                <a:latin typeface="Georgia" panose="02040502050405020303" pitchFamily="18"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a:solidFill>
                  <a:srgbClr val="000000"/>
                </a:solidFill>
              </a:defRPr>
            </a:lvl1pPr>
          </a:lstStyle>
          <a:p>
            <a:fld id="{A2CEE53A-19EC-654D-82C1-D215F6FEFF18}" type="slidenum">
              <a:rPr lang="en-US" smtClean="0"/>
              <a:pPr/>
              <a:t>‹#›</a:t>
            </a:fld>
            <a:endParaRPr lang="en-US"/>
          </a:p>
        </p:txBody>
      </p:sp>
    </p:spTree>
    <p:extLst>
      <p:ext uri="{BB962C8B-B14F-4D97-AF65-F5344CB8AC3E}">
        <p14:creationId xmlns:p14="http://schemas.microsoft.com/office/powerpoint/2010/main" val="553541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229600" cy="1088495"/>
          </a:xfrm>
        </p:spPr>
        <p:txBody>
          <a:bodyPr/>
          <a:lstStyle>
            <a:lvl1pPr>
              <a:defRPr>
                <a:solidFill>
                  <a:srgbClr val="000000"/>
                </a:solidFill>
              </a:defRPr>
            </a:lvl1pPr>
          </a:lstStyle>
          <a:p>
            <a:r>
              <a:rPr lang="en-US" dirty="0"/>
              <a:t>Click to edit Master title style</a:t>
            </a:r>
          </a:p>
        </p:txBody>
      </p:sp>
      <p:sp>
        <p:nvSpPr>
          <p:cNvPr id="3" name="Content Placeholder 2"/>
          <p:cNvSpPr>
            <a:spLocks noGrp="1"/>
          </p:cNvSpPr>
          <p:nvPr>
            <p:ph sz="half" idx="1"/>
          </p:nvPr>
        </p:nvSpPr>
        <p:spPr>
          <a:xfrm>
            <a:off x="457200" y="1600200"/>
            <a:ext cx="4038600" cy="4333239"/>
          </a:xfrm>
        </p:spPr>
        <p:txBody>
          <a:bodyPr/>
          <a:lstStyle>
            <a:lvl1pPr>
              <a:defRPr sz="2800">
                <a:solidFill>
                  <a:srgbClr val="000000"/>
                </a:solidFill>
              </a:defRPr>
            </a:lvl1pPr>
            <a:lvl2pPr>
              <a:defRPr sz="2400">
                <a:solidFill>
                  <a:srgbClr val="000000"/>
                </a:solidFill>
              </a:defRPr>
            </a:lvl2pPr>
            <a:lvl3pPr>
              <a:defRPr sz="2000">
                <a:solidFill>
                  <a:srgbClr val="000000"/>
                </a:solidFill>
              </a:defRPr>
            </a:lvl3pPr>
            <a:lvl4pPr>
              <a:defRPr sz="1800">
                <a:solidFill>
                  <a:srgbClr val="000000"/>
                </a:solidFill>
              </a:defRPr>
            </a:lvl4pPr>
            <a:lvl5pPr>
              <a:defRPr sz="1800">
                <a:solidFill>
                  <a:srgbClr val="000000"/>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333239"/>
          </a:xfrm>
        </p:spPr>
        <p:txBody>
          <a:bodyPr/>
          <a:lstStyle>
            <a:lvl1pPr>
              <a:defRPr sz="2800">
                <a:solidFill>
                  <a:srgbClr val="000000"/>
                </a:solidFill>
              </a:defRPr>
            </a:lvl1pPr>
            <a:lvl2pPr>
              <a:defRPr sz="2400">
                <a:solidFill>
                  <a:srgbClr val="000000"/>
                </a:solidFill>
              </a:defRPr>
            </a:lvl2pPr>
            <a:lvl3pPr>
              <a:defRPr sz="2000">
                <a:solidFill>
                  <a:srgbClr val="000000"/>
                </a:solidFill>
              </a:defRPr>
            </a:lvl3pPr>
            <a:lvl4pPr>
              <a:defRPr sz="1800">
                <a:solidFill>
                  <a:srgbClr val="000000"/>
                </a:solidFill>
              </a:defRPr>
            </a:lvl4pPr>
            <a:lvl5pPr>
              <a:defRPr sz="1800">
                <a:solidFill>
                  <a:srgbClr val="00000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a:solidFill>
                  <a:srgbClr val="000000"/>
                </a:solidFill>
              </a:defRPr>
            </a:lvl1pPr>
          </a:lstStyle>
          <a:p>
            <a:fld id="{A2CEE53A-19EC-654D-82C1-D215F6FEFF18}" type="slidenum">
              <a:rPr lang="en-US" smtClean="0"/>
              <a:pPr/>
              <a:t>‹#›</a:t>
            </a:fld>
            <a:endParaRPr lang="en-US"/>
          </a:p>
        </p:txBody>
      </p:sp>
    </p:spTree>
    <p:extLst>
      <p:ext uri="{BB962C8B-B14F-4D97-AF65-F5344CB8AC3E}">
        <p14:creationId xmlns:p14="http://schemas.microsoft.com/office/powerpoint/2010/main" val="2041971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noAutofit/>
          </a:bodyPr>
          <a:lstStyle>
            <a:lvl1pPr marL="0" indent="0">
              <a:buNone/>
              <a:defRPr sz="2000" b="1">
                <a:solidFill>
                  <a:srgbClr val="000000"/>
                </a:solidFill>
                <a:latin typeface="Georgia"/>
                <a:cs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052112"/>
          </a:xfrm>
        </p:spPr>
        <p:txBody>
          <a:bodyPr/>
          <a:lstStyle>
            <a:lvl1pPr>
              <a:defRPr sz="24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noAutofit/>
          </a:bodyPr>
          <a:lstStyle>
            <a:lvl1pPr marL="0" indent="0">
              <a:buNone/>
              <a:defRPr sz="2000" b="1">
                <a:solidFill>
                  <a:srgbClr val="000000"/>
                </a:solidFill>
                <a:latin typeface="Georgia"/>
                <a:cs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052112"/>
          </a:xfrm>
        </p:spPr>
        <p:txBody>
          <a:bodyPr/>
          <a:lstStyle>
            <a:lvl1pPr>
              <a:defRPr sz="24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lvl1pPr>
              <a:defRPr>
                <a:solidFill>
                  <a:srgbClr val="000000"/>
                </a:solidFill>
              </a:defRPr>
            </a:lvl1pPr>
          </a:lstStyle>
          <a:p>
            <a:fld id="{A2CEE53A-19EC-654D-82C1-D215F6FEFF18}" type="slidenum">
              <a:rPr lang="en-US" smtClean="0"/>
              <a:pPr/>
              <a:t>‹#›</a:t>
            </a:fld>
            <a:endParaRPr lang="en-US"/>
          </a:p>
        </p:txBody>
      </p:sp>
    </p:spTree>
    <p:extLst>
      <p:ext uri="{BB962C8B-B14F-4D97-AF65-F5344CB8AC3E}">
        <p14:creationId xmlns:p14="http://schemas.microsoft.com/office/powerpoint/2010/main" val="981721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lide Title Only">
    <p:spTree>
      <p:nvGrpSpPr>
        <p:cNvPr id="1" name=""/>
        <p:cNvGrpSpPr/>
        <p:nvPr/>
      </p:nvGrpSpPr>
      <p:grpSpPr>
        <a:xfrm>
          <a:off x="0" y="0"/>
          <a:ext cx="0" cy="0"/>
          <a:chOff x="0" y="0"/>
          <a:chExt cx="0" cy="0"/>
        </a:xfrm>
      </p:grpSpPr>
      <p:sp>
        <p:nvSpPr>
          <p:cNvPr id="2" name="Title 1"/>
          <p:cNvSpPr>
            <a:spLocks noGrp="1"/>
          </p:cNvSpPr>
          <p:nvPr>
            <p:ph type="title"/>
          </p:nvPr>
        </p:nvSpPr>
        <p:spPr>
          <a:xfrm>
            <a:off x="726621" y="274638"/>
            <a:ext cx="7960179" cy="1071562"/>
          </a:xfrm>
        </p:spPr>
        <p:txBody>
          <a:bodyPr/>
          <a:lstStyle>
            <a:lvl1pPr>
              <a:defRPr>
                <a:solidFill>
                  <a:srgbClr val="000000"/>
                </a:solidFill>
                <a:latin typeface="Georgia" panose="02040502050405020303" pitchFamily="18" charset="0"/>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rgbClr val="000000"/>
                </a:solidFill>
              </a:defRPr>
            </a:lvl1pPr>
          </a:lstStyle>
          <a:p>
            <a:fld id="{A2CEE53A-19EC-654D-82C1-D215F6FEFF18}" type="slidenum">
              <a:rPr lang="en-US" smtClean="0"/>
              <a:pPr/>
              <a:t>‹#›</a:t>
            </a:fld>
            <a:endParaRPr lang="en-US"/>
          </a:p>
        </p:txBody>
      </p:sp>
    </p:spTree>
    <p:extLst>
      <p:ext uri="{BB962C8B-B14F-4D97-AF65-F5344CB8AC3E}">
        <p14:creationId xmlns:p14="http://schemas.microsoft.com/office/powerpoint/2010/main" val="44372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250" y="374649"/>
            <a:ext cx="5518150" cy="5619327"/>
          </a:xfrm>
        </p:spPr>
        <p:txBody>
          <a:bodyPr/>
          <a:lstStyle>
            <a:lvl1pPr>
              <a:defRPr sz="3200">
                <a:solidFill>
                  <a:srgbClr val="000000"/>
                </a:solidFill>
              </a:defRPr>
            </a:lvl1pPr>
            <a:lvl2pPr>
              <a:defRPr sz="2800">
                <a:solidFill>
                  <a:srgbClr val="000000"/>
                </a:solidFill>
              </a:defRPr>
            </a:lvl2pPr>
            <a:lvl3pPr>
              <a:defRPr sz="2400">
                <a:solidFill>
                  <a:srgbClr val="000000"/>
                </a:solidFill>
              </a:defRPr>
            </a:lvl3pPr>
            <a:lvl4pPr>
              <a:defRPr sz="2000">
                <a:solidFill>
                  <a:srgbClr val="000000"/>
                </a:solidFill>
              </a:defRPr>
            </a:lvl4pPr>
            <a:lvl5pPr>
              <a:defRPr sz="2000">
                <a:solidFill>
                  <a:srgbClr val="000000"/>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197600" y="374650"/>
            <a:ext cx="2489200" cy="5619327"/>
          </a:xfrm>
        </p:spPr>
        <p:txBody>
          <a:bodyPr/>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lvl1pPr>
              <a:defRPr>
                <a:solidFill>
                  <a:srgbClr val="000000"/>
                </a:solidFill>
              </a:defRPr>
            </a:lvl1pPr>
          </a:lstStyle>
          <a:p>
            <a:fld id="{A2CEE53A-19EC-654D-82C1-D215F6FEFF18}" type="slidenum">
              <a:rPr lang="en-US" smtClean="0"/>
              <a:pPr/>
              <a:t>‹#›</a:t>
            </a:fld>
            <a:endParaRPr lang="en-US" dirty="0"/>
          </a:p>
        </p:txBody>
      </p:sp>
    </p:spTree>
    <p:extLst>
      <p:ext uri="{BB962C8B-B14F-4D97-AF65-F5344CB8AC3E}">
        <p14:creationId xmlns:p14="http://schemas.microsoft.com/office/powerpoint/2010/main" val="2760367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8"/>
            <a:ext cx="8229600" cy="1088495"/>
          </a:xfrm>
          <a:prstGeom prst="rect">
            <a:avLst/>
          </a:prstGeom>
          <a:ln>
            <a:noFill/>
          </a:ln>
          <a:effectLst/>
        </p:spPr>
        <p:txBody>
          <a:bodyPr vert="horz" lIns="91440" tIns="45720" rIns="91440" bIns="45720" rtlCol="0" anchor="ctr">
            <a:normAutofit/>
          </a:bodyPr>
          <a:lstStyle/>
          <a:p>
            <a:pPr lvl="0"/>
            <a:r>
              <a:rPr lang="en-US" dirty="0"/>
              <a:t>Click to edit Master text styles</a:t>
            </a:r>
          </a:p>
        </p:txBody>
      </p:sp>
      <p:sp>
        <p:nvSpPr>
          <p:cNvPr id="3" name="Text Placeholder 2"/>
          <p:cNvSpPr>
            <a:spLocks noGrp="1"/>
          </p:cNvSpPr>
          <p:nvPr>
            <p:ph type="body" idx="1"/>
          </p:nvPr>
        </p:nvSpPr>
        <p:spPr>
          <a:xfrm>
            <a:off x="457200" y="4465860"/>
            <a:ext cx="6905627" cy="1096818"/>
          </a:xfrm>
          <a:prstGeom prst="rect">
            <a:avLst/>
          </a:prstGeom>
          <a:ln>
            <a:noFill/>
          </a:ln>
        </p:spPr>
        <p:txBody>
          <a:bodyPr vert="horz" lIns="91440" tIns="45720" rIns="91440" bIns="45720" rtlCol="0">
            <a:normAutofit/>
          </a:bodyPr>
          <a:lstStyle/>
          <a:p>
            <a:pPr lvl="0"/>
            <a:endParaRPr lang="en-US" dirty="0"/>
          </a:p>
        </p:txBody>
      </p:sp>
      <p:sp>
        <p:nvSpPr>
          <p:cNvPr id="6" name="Slide Number Placeholder 5"/>
          <p:cNvSpPr>
            <a:spLocks noGrp="1"/>
          </p:cNvSpPr>
          <p:nvPr>
            <p:ph type="sldNum" sz="quarter" idx="4"/>
          </p:nvPr>
        </p:nvSpPr>
        <p:spPr>
          <a:xfrm>
            <a:off x="7518400" y="6297083"/>
            <a:ext cx="1168400" cy="365125"/>
          </a:xfrm>
          <a:prstGeom prst="rect">
            <a:avLst/>
          </a:prstGeom>
        </p:spPr>
        <p:txBody>
          <a:bodyPr vert="horz" lIns="91440" tIns="45720" rIns="91440" bIns="45720" rtlCol="0" anchor="ctr"/>
          <a:lstStyle>
            <a:lvl1pPr algn="r">
              <a:defRPr sz="1000" b="0" i="1">
                <a:solidFill>
                  <a:srgbClr val="7F7F7F"/>
                </a:solidFill>
                <a:latin typeface="Arial"/>
              </a:defRPr>
            </a:lvl1pPr>
          </a:lstStyle>
          <a:p>
            <a:fld id="{A2CEE53A-19EC-654D-82C1-D215F6FEFF18}" type="slidenum">
              <a:rPr lang="en-US" smtClean="0"/>
              <a:pPr/>
              <a:t>‹#›</a:t>
            </a:fld>
            <a:endParaRPr lang="en-US" dirty="0"/>
          </a:p>
        </p:txBody>
      </p:sp>
      <p:sp>
        <p:nvSpPr>
          <p:cNvPr id="8" name="Text Placeholder 2"/>
          <p:cNvSpPr txBox="1">
            <a:spLocks/>
          </p:cNvSpPr>
          <p:nvPr/>
        </p:nvSpPr>
        <p:spPr>
          <a:xfrm>
            <a:off x="457200" y="1566334"/>
            <a:ext cx="4055533" cy="427566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p:txBody>
      </p:sp>
      <p:pic>
        <p:nvPicPr>
          <p:cNvPr id="4" name="Picture 3" descr="v1KwTabTaglineBottomRGB.eps"/>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57200" y="6097277"/>
            <a:ext cx="3422167" cy="1309238"/>
          </a:xfrm>
          <a:prstGeom prst="rect">
            <a:avLst/>
          </a:prstGeom>
        </p:spPr>
      </p:pic>
    </p:spTree>
    <p:extLst>
      <p:ext uri="{BB962C8B-B14F-4D97-AF65-F5344CB8AC3E}">
        <p14:creationId xmlns:p14="http://schemas.microsoft.com/office/powerpoint/2010/main" val="1697989590"/>
      </p:ext>
    </p:extLst>
  </p:cSld>
  <p:clrMap bg1="lt1" tx1="dk1" bg2="lt2" tx2="dk2" accent1="accent1" accent2="accent2" accent3="accent3" accent4="accent4" accent5="accent5" accent6="accent6" hlink="hlink" folHlink="folHlink"/>
  <p:sldLayoutIdLst>
    <p:sldLayoutId id="2147483650" r:id="rId1"/>
    <p:sldLayoutId id="2147483660" r:id="rId2"/>
    <p:sldLayoutId id="2147483658" r:id="rId3"/>
    <p:sldLayoutId id="2147483649" r:id="rId4"/>
    <p:sldLayoutId id="2147483651" r:id="rId5"/>
    <p:sldLayoutId id="2147483652" r:id="rId6"/>
    <p:sldLayoutId id="2147483653" r:id="rId7"/>
    <p:sldLayoutId id="2147483654" r:id="rId8"/>
    <p:sldLayoutId id="2147483656" r:id="rId9"/>
    <p:sldLayoutId id="2147483657" r:id="rId10"/>
    <p:sldLayoutId id="2147483661" r:id="rId11"/>
    <p:sldLayoutId id="2147483662" r:id="rId12"/>
    <p:sldLayoutId id="2147483663" r:id="rId13"/>
  </p:sldLayoutIdLst>
  <p:hf hdr="0" ftr="0" dt="0"/>
  <p:txStyles>
    <p:titleStyle>
      <a:lvl1pPr algn="l" defTabSz="457200" rtl="0" eaLnBrk="1" latinLnBrk="0" hangingPunct="1">
        <a:spcBef>
          <a:spcPct val="0"/>
        </a:spcBef>
        <a:buNone/>
        <a:defRPr sz="3600" b="1" i="0" kern="1200">
          <a:solidFill>
            <a:schemeClr val="tx1"/>
          </a:solidFill>
          <a:effectLst/>
          <a:latin typeface="Georgia Pro" panose="02040502050405020303" pitchFamily="18" charset="0"/>
          <a:ea typeface="+mj-ea"/>
          <a:cs typeface="Georgia Pro" panose="02040502050405020303" pitchFamily="18" charset="0"/>
        </a:defRPr>
      </a:lvl1pPr>
    </p:titleStyle>
    <p:bodyStyle>
      <a:lvl1pPr marL="0" indent="0" algn="l" defTabSz="457200" rtl="0" eaLnBrk="1" latinLnBrk="0" hangingPunct="1">
        <a:spcBef>
          <a:spcPct val="20000"/>
        </a:spcBef>
        <a:buFont typeface="Arial"/>
        <a:buNone/>
        <a:defRPr sz="1400" kern="1200">
          <a:solidFill>
            <a:schemeClr val="bg1">
              <a:lumMod val="50000"/>
            </a:schemeClr>
          </a:solidFill>
          <a:latin typeface="+mn-lt"/>
          <a:ea typeface="+mn-ea"/>
          <a:cs typeface="BentonSans Regular"/>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BentonSans Regular"/>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BentonSans Regular"/>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BentonSans Regular"/>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BentonSans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tiff"/></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aws.amazon.com/1000genomes/" TargetMode="External"/><Relationship Id="rId7" Type="http://schemas.openxmlformats.org/officeDocument/2006/relationships/hyperlink" Target="http://www.optasportspro.com/"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https://www.kickstarter.com/projects/903107259/scio-your-sixth-sense-a-pocket-molecular-sensor-fo" TargetMode="External"/><Relationship Id="rId5" Type="http://schemas.openxmlformats.org/officeDocument/2006/relationships/hyperlink" Target="https://www.dropcam.com/" TargetMode="External"/><Relationship Id="rId4" Type="http://schemas.openxmlformats.org/officeDocument/2006/relationships/hyperlink" Target="https://basespace.illumina.com/hom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30.tmp"/></Relationships>
</file>

<file path=ppt/slides/_rels/slide45.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www.informationisbeautiful.net/visualizations/worlds-biggest-data-breaches-hacks/"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hyperlink" Target="http://www.networkworld.com/news/2011/042711-playstation-network-hack.html"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www.us-cert.gov/ncas/all.xml" TargetMode="External"/><Relationship Id="rId7" Type="http://schemas.openxmlformats.org/officeDocument/2006/relationships/hyperlink" Target="http://www.zdnet.com/"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hyperlink" Target="https://www.darkreading.com/" TargetMode="External"/><Relationship Id="rId5" Type="http://schemas.openxmlformats.org/officeDocument/2006/relationships/hyperlink" Target="http://www.csoonline.com/" TargetMode="External"/><Relationship Id="rId4" Type="http://schemas.openxmlformats.org/officeDocument/2006/relationships/hyperlink" Target="https://www.cio.com/"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37616" y="1465943"/>
            <a:ext cx="6563070" cy="1069439"/>
          </a:xfrm>
        </p:spPr>
        <p:txBody>
          <a:bodyPr>
            <a:normAutofit/>
          </a:bodyPr>
          <a:lstStyle/>
          <a:p>
            <a:r>
              <a:rPr lang="en-US" sz="4000" dirty="0">
                <a:latin typeface="Georgia" panose="02040502050405020303" pitchFamily="18" charset="0"/>
              </a:rPr>
              <a:t>“The Cloud”</a:t>
            </a:r>
          </a:p>
        </p:txBody>
      </p:sp>
      <p:sp>
        <p:nvSpPr>
          <p:cNvPr id="3" name="Text Placeholder 2"/>
          <p:cNvSpPr>
            <a:spLocks noGrp="1"/>
          </p:cNvSpPr>
          <p:nvPr>
            <p:ph type="body" sz="quarter" idx="10"/>
          </p:nvPr>
        </p:nvSpPr>
        <p:spPr>
          <a:xfrm>
            <a:off x="737616" y="4821382"/>
            <a:ext cx="5931408" cy="968632"/>
          </a:xfrm>
        </p:spPr>
        <p:txBody>
          <a:bodyPr>
            <a:normAutofit/>
          </a:bodyPr>
          <a:lstStyle/>
          <a:p>
            <a:r>
              <a:rPr lang="en-US" sz="1600" b="0" dirty="0">
                <a:latin typeface="BentonSans" panose="02000503000000020004" pitchFamily="2" charset="77"/>
              </a:rPr>
              <a:t>Some content from </a:t>
            </a:r>
            <a:br>
              <a:rPr lang="en-US" sz="1600" b="0" dirty="0">
                <a:latin typeface="BentonSans" panose="02000503000000020004" pitchFamily="2" charset="77"/>
              </a:rPr>
            </a:br>
            <a:r>
              <a:rPr lang="en-US" sz="1600" b="0" dirty="0">
                <a:latin typeface="BentonSans" panose="02000503000000020004" pitchFamily="2" charset="77"/>
              </a:rPr>
              <a:t>	Prof. </a:t>
            </a:r>
            <a:r>
              <a:rPr lang="en-US" sz="1600" b="0" dirty="0" err="1">
                <a:latin typeface="BentonSans" panose="02000503000000020004" pitchFamily="2" charset="77"/>
              </a:rPr>
              <a:t>Antino</a:t>
            </a:r>
            <a:r>
              <a:rPr lang="en-US" sz="1600" b="0" dirty="0">
                <a:latin typeface="BentonSans" panose="02000503000000020004" pitchFamily="2" charset="77"/>
              </a:rPr>
              <a:t> Kim, 2018</a:t>
            </a:r>
            <a:br>
              <a:rPr lang="en-US" sz="1600" b="0" dirty="0">
                <a:latin typeface="BentonSans" panose="02000503000000020004" pitchFamily="2" charset="77"/>
              </a:rPr>
            </a:br>
            <a:r>
              <a:rPr lang="en-US" sz="1600" b="0" dirty="0">
                <a:latin typeface="BentonSans" panose="02000503000000020004" pitchFamily="2" charset="77"/>
              </a:rPr>
              <a:t>	Prof. Bipin Prabhakar, ages ago</a:t>
            </a:r>
            <a:endParaRPr lang="en-US" sz="1600" b="0" i="1" dirty="0">
              <a:latin typeface="BentonSans" panose="02000503000000020004" pitchFamily="2" charset="77"/>
            </a:endParaRPr>
          </a:p>
        </p:txBody>
      </p:sp>
      <p:sp>
        <p:nvSpPr>
          <p:cNvPr id="4" name="Text Placeholder 3"/>
          <p:cNvSpPr>
            <a:spLocks noGrp="1"/>
          </p:cNvSpPr>
          <p:nvPr>
            <p:ph type="body" sz="quarter" idx="11"/>
          </p:nvPr>
        </p:nvSpPr>
        <p:spPr>
          <a:xfrm>
            <a:off x="4645152" y="5915891"/>
            <a:ext cx="4218433" cy="799233"/>
          </a:xfrm>
        </p:spPr>
        <p:txBody>
          <a:bodyPr>
            <a:normAutofit/>
          </a:bodyPr>
          <a:lstStyle/>
          <a:p>
            <a:r>
              <a:rPr lang="en-US" sz="1400" b="0" dirty="0">
                <a:latin typeface="BentonSans" panose="02000503000000020004" pitchFamily="2" charset="77"/>
                <a:cs typeface="Georgia"/>
              </a:rPr>
              <a:t>Tech Consulting Workshop</a:t>
            </a:r>
          </a:p>
          <a:p>
            <a:r>
              <a:rPr lang="en-US" sz="1400" b="0" dirty="0">
                <a:latin typeface="BentonSans" panose="02000503000000020004" pitchFamily="2" charset="77"/>
                <a:cs typeface="Georgia"/>
              </a:rPr>
              <a:t>August 3, 2019</a:t>
            </a:r>
          </a:p>
        </p:txBody>
      </p:sp>
      <p:sp>
        <p:nvSpPr>
          <p:cNvPr id="2" name="TextBox 1">
            <a:extLst>
              <a:ext uri="{FF2B5EF4-FFF2-40B4-BE49-F238E27FC236}">
                <a16:creationId xmlns:a16="http://schemas.microsoft.com/office/drawing/2014/main" id="{C28B090F-6AB5-604E-A197-FA442D0BBE2C}"/>
              </a:ext>
            </a:extLst>
          </p:cNvPr>
          <p:cNvSpPr txBox="1"/>
          <p:nvPr/>
        </p:nvSpPr>
        <p:spPr>
          <a:xfrm>
            <a:off x="918162" y="2535382"/>
            <a:ext cx="3100989" cy="369332"/>
          </a:xfrm>
          <a:prstGeom prst="rect">
            <a:avLst/>
          </a:prstGeom>
          <a:noFill/>
        </p:spPr>
        <p:txBody>
          <a:bodyPr wrap="square" rtlCol="0">
            <a:spAutoFit/>
          </a:bodyPr>
          <a:lstStyle/>
          <a:p>
            <a:r>
              <a:rPr lang="en-US" b="0" i="0" dirty="0">
                <a:solidFill>
                  <a:schemeClr val="bg1"/>
                </a:solidFill>
                <a:latin typeface="+mj-lt"/>
                <a:cs typeface="Arial Narrow"/>
              </a:rPr>
              <a:t>Tom Gregory, PhD</a:t>
            </a:r>
          </a:p>
        </p:txBody>
      </p:sp>
    </p:spTree>
    <p:extLst>
      <p:ext uri="{BB962C8B-B14F-4D97-AF65-F5344CB8AC3E}">
        <p14:creationId xmlns:p14="http://schemas.microsoft.com/office/powerpoint/2010/main" val="2301630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Whatever works, we’ll take it!</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318261" y="1244600"/>
            <a:ext cx="6507480" cy="4648200"/>
          </a:xfrm>
          <a:prstGeom prst="rect">
            <a:avLst/>
          </a:prstGeom>
        </p:spPr>
      </p:pic>
    </p:spTree>
    <p:extLst>
      <p:ext uri="{BB962C8B-B14F-4D97-AF65-F5344CB8AC3E}">
        <p14:creationId xmlns:p14="http://schemas.microsoft.com/office/powerpoint/2010/main" val="1409703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a:t>
            </a:r>
          </a:p>
        </p:txBody>
      </p:sp>
      <p:sp>
        <p:nvSpPr>
          <p:cNvPr id="3" name="Content Placeholder 2"/>
          <p:cNvSpPr>
            <a:spLocks noGrp="1"/>
          </p:cNvSpPr>
          <p:nvPr>
            <p:ph idx="1"/>
          </p:nvPr>
        </p:nvSpPr>
        <p:spPr>
          <a:xfrm>
            <a:off x="457201" y="1203851"/>
            <a:ext cx="8229599" cy="2982517"/>
          </a:xfrm>
        </p:spPr>
        <p:txBody>
          <a:bodyPr>
            <a:noAutofit/>
          </a:bodyPr>
          <a:lstStyle/>
          <a:p>
            <a:pPr>
              <a:spcBef>
                <a:spcPts val="400"/>
              </a:spcBef>
            </a:pPr>
            <a:r>
              <a:rPr lang="en-US" sz="2200" dirty="0"/>
              <a:t>Virtualization creates a </a:t>
            </a:r>
            <a:r>
              <a:rPr lang="en-US" sz="2200" dirty="0">
                <a:solidFill>
                  <a:schemeClr val="accent4"/>
                </a:solidFill>
              </a:rPr>
              <a:t>logical view </a:t>
            </a:r>
            <a:r>
              <a:rPr lang="en-US" sz="2200" dirty="0"/>
              <a:t>of resources</a:t>
            </a:r>
          </a:p>
          <a:p>
            <a:pPr lvl="1">
              <a:spcBef>
                <a:spcPts val="400"/>
              </a:spcBef>
            </a:pPr>
            <a:r>
              <a:rPr lang="en-US" sz="2200" dirty="0"/>
              <a:t>Dividing </a:t>
            </a:r>
            <a:r>
              <a:rPr lang="en-US" sz="2200" dirty="0">
                <a:solidFill>
                  <a:schemeClr val="accent4"/>
                </a:solidFill>
              </a:rPr>
              <a:t>a single physical server into multiple “virtual” servers</a:t>
            </a:r>
            <a:r>
              <a:rPr lang="en-US" sz="2200" dirty="0">
                <a:solidFill>
                  <a:srgbClr val="C00000"/>
                </a:solidFill>
              </a:rPr>
              <a:t> </a:t>
            </a:r>
            <a:r>
              <a:rPr lang="en-US" sz="2200" dirty="0"/>
              <a:t>containing multiple sets of segregated data is the backbone of cloud computing as it allows for far greater flexibility and resource utilization</a:t>
            </a:r>
          </a:p>
          <a:p>
            <a:pPr lvl="1">
              <a:spcBef>
                <a:spcPts val="400"/>
              </a:spcBef>
            </a:pPr>
            <a:r>
              <a:rPr lang="en-US" sz="2200" dirty="0"/>
              <a:t>Several physical disks could be combined into one </a:t>
            </a:r>
            <a:r>
              <a:rPr lang="en-US" sz="2200" dirty="0">
                <a:solidFill>
                  <a:schemeClr val="accent4"/>
                </a:solidFill>
              </a:rPr>
              <a:t>artificial</a:t>
            </a:r>
            <a:r>
              <a:rPr lang="en-US" sz="2200" dirty="0">
                <a:solidFill>
                  <a:srgbClr val="C00000"/>
                </a:solidFill>
              </a:rPr>
              <a:t> </a:t>
            </a:r>
            <a:r>
              <a:rPr lang="en-US" sz="2200" dirty="0"/>
              <a:t>volume</a:t>
            </a:r>
          </a:p>
          <a:p>
            <a:pPr lvl="1">
              <a:spcBef>
                <a:spcPts val="400"/>
              </a:spcBef>
            </a:pPr>
            <a:r>
              <a:rPr lang="en-US" sz="2200" dirty="0"/>
              <a:t>Makes anytime, anywhere access easier</a:t>
            </a:r>
          </a:p>
          <a:p>
            <a:pPr lvl="1">
              <a:spcBef>
                <a:spcPts val="400"/>
              </a:spcBef>
            </a:pPr>
            <a:endParaRPr lang="en-US" sz="2200" dirty="0"/>
          </a:p>
          <a:p>
            <a:pPr>
              <a:spcBef>
                <a:spcPts val="400"/>
              </a:spcBef>
            </a:pPr>
            <a:r>
              <a:rPr lang="en-US" sz="2200" dirty="0"/>
              <a:t> </a:t>
            </a:r>
          </a:p>
          <a:p>
            <a:pPr>
              <a:spcBef>
                <a:spcPts val="400"/>
              </a:spcBef>
            </a:pPr>
            <a:r>
              <a:rPr lang="en-US" sz="2200" dirty="0"/>
              <a:t> </a:t>
            </a:r>
          </a:p>
          <a:p>
            <a:pPr>
              <a:spcBef>
                <a:spcPts val="400"/>
              </a:spcBef>
            </a:pPr>
            <a:endParaRPr lang="en-US" sz="2200" dirty="0"/>
          </a:p>
          <a:p>
            <a:pPr>
              <a:spcBef>
                <a:spcPts val="400"/>
              </a:spcBef>
            </a:pPr>
            <a:endParaRPr lang="en-US" sz="2200" dirty="0"/>
          </a:p>
        </p:txBody>
      </p:sp>
      <p:pic>
        <p:nvPicPr>
          <p:cNvPr id="6" name="Picture 5">
            <a:extLst>
              <a:ext uri="{FF2B5EF4-FFF2-40B4-BE49-F238E27FC236}">
                <a16:creationId xmlns:a16="http://schemas.microsoft.com/office/drawing/2014/main" id="{DC75F412-A0AA-FE40-8900-AE00F1BBC300}"/>
              </a:ext>
            </a:extLst>
          </p:cNvPr>
          <p:cNvPicPr>
            <a:picLocks noChangeAspect="1"/>
          </p:cNvPicPr>
          <p:nvPr/>
        </p:nvPicPr>
        <p:blipFill>
          <a:blip r:embed="rId3"/>
          <a:stretch>
            <a:fillRect/>
          </a:stretch>
        </p:blipFill>
        <p:spPr>
          <a:xfrm>
            <a:off x="3769817" y="4320294"/>
            <a:ext cx="4237371" cy="1710116"/>
          </a:xfrm>
          <a:prstGeom prst="rect">
            <a:avLst/>
          </a:prstGeom>
        </p:spPr>
      </p:pic>
      <p:pic>
        <p:nvPicPr>
          <p:cNvPr id="7" name="Picture 6">
            <a:extLst>
              <a:ext uri="{FF2B5EF4-FFF2-40B4-BE49-F238E27FC236}">
                <a16:creationId xmlns:a16="http://schemas.microsoft.com/office/drawing/2014/main" id="{70A01E76-E458-264D-8C0E-36B08083083C}"/>
              </a:ext>
            </a:extLst>
          </p:cNvPr>
          <p:cNvPicPr>
            <a:picLocks noChangeAspect="1"/>
          </p:cNvPicPr>
          <p:nvPr/>
        </p:nvPicPr>
        <p:blipFill>
          <a:blip r:embed="rId4"/>
          <a:stretch>
            <a:fillRect/>
          </a:stretch>
        </p:blipFill>
        <p:spPr>
          <a:xfrm>
            <a:off x="1479389" y="4423692"/>
            <a:ext cx="1749948" cy="1294023"/>
          </a:xfrm>
          <a:prstGeom prst="rect">
            <a:avLst/>
          </a:prstGeom>
        </p:spPr>
      </p:pic>
    </p:spTree>
    <p:extLst>
      <p:ext uri="{BB962C8B-B14F-4D97-AF65-F5344CB8AC3E}">
        <p14:creationId xmlns:p14="http://schemas.microsoft.com/office/powerpoint/2010/main" val="3192695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1D3D821-9219-674D-9A12-183450B91D2B}"/>
              </a:ext>
            </a:extLst>
          </p:cNvPr>
          <p:cNvSpPr>
            <a:spLocks noGrp="1"/>
          </p:cNvSpPr>
          <p:nvPr>
            <p:ph type="pic" sz="quarter" idx="13"/>
          </p:nvPr>
        </p:nvSpPr>
        <p:spPr>
          <a:xfrm>
            <a:off x="0" y="1863524"/>
            <a:ext cx="9144000" cy="3278389"/>
          </a:xfrm>
        </p:spPr>
      </p:sp>
      <p:sp>
        <p:nvSpPr>
          <p:cNvPr id="3" name="Title 2">
            <a:extLst>
              <a:ext uri="{FF2B5EF4-FFF2-40B4-BE49-F238E27FC236}">
                <a16:creationId xmlns:a16="http://schemas.microsoft.com/office/drawing/2014/main" id="{ED1E4436-2F8C-2F46-B932-F1258B410A4A}"/>
              </a:ext>
            </a:extLst>
          </p:cNvPr>
          <p:cNvSpPr>
            <a:spLocks noGrp="1"/>
          </p:cNvSpPr>
          <p:nvPr>
            <p:ph type="title"/>
          </p:nvPr>
        </p:nvSpPr>
        <p:spPr>
          <a:xfrm>
            <a:off x="457200" y="1021047"/>
            <a:ext cx="8229600" cy="1449990"/>
          </a:xfrm>
        </p:spPr>
        <p:txBody>
          <a:bodyPr>
            <a:normAutofit/>
          </a:bodyPr>
          <a:lstStyle/>
          <a:p>
            <a:pPr algn="ctr"/>
            <a:r>
              <a:rPr lang="en-US" dirty="0"/>
              <a:t>To understand cloud, we have to understand Virtualization</a:t>
            </a:r>
          </a:p>
        </p:txBody>
      </p:sp>
      <p:sp>
        <p:nvSpPr>
          <p:cNvPr id="4" name="Slide Number Placeholder 3">
            <a:extLst>
              <a:ext uri="{FF2B5EF4-FFF2-40B4-BE49-F238E27FC236}">
                <a16:creationId xmlns:a16="http://schemas.microsoft.com/office/drawing/2014/main" id="{5DC52668-D2CD-5B44-8615-35E406141670}"/>
              </a:ext>
            </a:extLst>
          </p:cNvPr>
          <p:cNvSpPr>
            <a:spLocks noGrp="1"/>
          </p:cNvSpPr>
          <p:nvPr>
            <p:ph type="sldNum" sz="quarter" idx="12"/>
          </p:nvPr>
        </p:nvSpPr>
        <p:spPr/>
        <p:txBody>
          <a:bodyPr/>
          <a:lstStyle/>
          <a:p>
            <a:fld id="{A2CEE53A-19EC-654D-82C1-D215F6FEFF18}" type="slidenum">
              <a:rPr lang="en-US" smtClean="0"/>
              <a:pPr/>
              <a:t>11</a:t>
            </a:fld>
            <a:endParaRPr lang="en-US" dirty="0"/>
          </a:p>
        </p:txBody>
      </p:sp>
      <p:pic>
        <p:nvPicPr>
          <p:cNvPr id="5" name="Picture 4">
            <a:extLst>
              <a:ext uri="{FF2B5EF4-FFF2-40B4-BE49-F238E27FC236}">
                <a16:creationId xmlns:a16="http://schemas.microsoft.com/office/drawing/2014/main" id="{491DD8A9-67F6-5046-A7EB-084B4D9A45BD}"/>
              </a:ext>
            </a:extLst>
          </p:cNvPr>
          <p:cNvPicPr>
            <a:picLocks noChangeAspect="1"/>
          </p:cNvPicPr>
          <p:nvPr/>
        </p:nvPicPr>
        <p:blipFill rotWithShape="1">
          <a:blip r:embed="rId3"/>
          <a:srcRect t="7760" b="8028"/>
          <a:stretch/>
        </p:blipFill>
        <p:spPr>
          <a:xfrm>
            <a:off x="2667964" y="2789183"/>
            <a:ext cx="3808071" cy="2202258"/>
          </a:xfrm>
          <a:prstGeom prst="rect">
            <a:avLst/>
          </a:prstGeom>
        </p:spPr>
      </p:pic>
    </p:spTree>
    <p:extLst>
      <p:ext uri="{BB962C8B-B14F-4D97-AF65-F5344CB8AC3E}">
        <p14:creationId xmlns:p14="http://schemas.microsoft.com/office/powerpoint/2010/main" val="2359462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a:t>
            </a:r>
          </a:p>
        </p:txBody>
      </p:sp>
      <p:sp>
        <p:nvSpPr>
          <p:cNvPr id="3" name="Content Placeholder 2"/>
          <p:cNvSpPr>
            <a:spLocks noGrp="1"/>
          </p:cNvSpPr>
          <p:nvPr>
            <p:ph idx="1"/>
          </p:nvPr>
        </p:nvSpPr>
        <p:spPr>
          <a:xfrm>
            <a:off x="457201" y="1203851"/>
            <a:ext cx="8229599" cy="4275666"/>
          </a:xfrm>
        </p:spPr>
        <p:txBody>
          <a:bodyPr>
            <a:noAutofit/>
          </a:bodyPr>
          <a:lstStyle/>
          <a:p>
            <a:pPr>
              <a:spcBef>
                <a:spcPts val="400"/>
              </a:spcBef>
            </a:pPr>
            <a:r>
              <a:rPr lang="en-US" sz="2200" dirty="0"/>
              <a:t>Virtualization creates a </a:t>
            </a:r>
            <a:r>
              <a:rPr lang="en-US" sz="2200" dirty="0">
                <a:solidFill>
                  <a:schemeClr val="accent4"/>
                </a:solidFill>
              </a:rPr>
              <a:t>logical view </a:t>
            </a:r>
            <a:r>
              <a:rPr lang="en-US" sz="2200" dirty="0"/>
              <a:t>of resources</a:t>
            </a:r>
          </a:p>
          <a:p>
            <a:pPr lvl="1">
              <a:spcBef>
                <a:spcPts val="400"/>
              </a:spcBef>
            </a:pPr>
            <a:r>
              <a:rPr lang="en-US" sz="2200" dirty="0"/>
              <a:t>Dividing </a:t>
            </a:r>
            <a:r>
              <a:rPr lang="en-US" sz="2200" dirty="0">
                <a:solidFill>
                  <a:schemeClr val="accent4"/>
                </a:solidFill>
              </a:rPr>
              <a:t>a single physical server into multiple “virtual” servers</a:t>
            </a:r>
            <a:r>
              <a:rPr lang="en-US" sz="2200" dirty="0">
                <a:solidFill>
                  <a:srgbClr val="C00000"/>
                </a:solidFill>
              </a:rPr>
              <a:t> </a:t>
            </a:r>
            <a:r>
              <a:rPr lang="en-US" sz="2200" dirty="0"/>
              <a:t>containing multiple sets of segregated data is the backbone of cloud computing as it allows for far greater flexibility and resource utilization</a:t>
            </a:r>
          </a:p>
          <a:p>
            <a:pPr lvl="1">
              <a:spcBef>
                <a:spcPts val="400"/>
              </a:spcBef>
            </a:pPr>
            <a:r>
              <a:rPr lang="en-US" sz="2200" dirty="0"/>
              <a:t>Several physical disks could be combined into one </a:t>
            </a:r>
            <a:r>
              <a:rPr lang="en-US" sz="2200" dirty="0">
                <a:solidFill>
                  <a:schemeClr val="accent4"/>
                </a:solidFill>
              </a:rPr>
              <a:t>artificial</a:t>
            </a:r>
            <a:r>
              <a:rPr lang="en-US" sz="2200" dirty="0">
                <a:solidFill>
                  <a:srgbClr val="C00000"/>
                </a:solidFill>
              </a:rPr>
              <a:t> </a:t>
            </a:r>
            <a:r>
              <a:rPr lang="en-US" sz="2200" dirty="0"/>
              <a:t>volume</a:t>
            </a:r>
          </a:p>
          <a:p>
            <a:pPr lvl="1">
              <a:spcBef>
                <a:spcPts val="400"/>
              </a:spcBef>
            </a:pPr>
            <a:r>
              <a:rPr lang="en-US" sz="2200" dirty="0"/>
              <a:t>Makes anytime, anywhere access easier</a:t>
            </a:r>
          </a:p>
          <a:p>
            <a:pPr lvl="1">
              <a:spcBef>
                <a:spcPts val="400"/>
              </a:spcBef>
            </a:pPr>
            <a:endParaRPr lang="en-US" sz="2200" dirty="0"/>
          </a:p>
          <a:p>
            <a:pPr>
              <a:spcBef>
                <a:spcPts val="400"/>
              </a:spcBef>
            </a:pPr>
            <a:r>
              <a:rPr lang="en-US" sz="2200" dirty="0"/>
              <a:t>Virtualization brings </a:t>
            </a:r>
            <a:r>
              <a:rPr lang="en-US" sz="2200" dirty="0">
                <a:solidFill>
                  <a:schemeClr val="accent4"/>
                </a:solidFill>
              </a:rPr>
              <a:t>efficiency gains </a:t>
            </a:r>
            <a:r>
              <a:rPr lang="en-US" sz="2200" dirty="0"/>
              <a:t>in terms of processing power and </a:t>
            </a:r>
            <a:r>
              <a:rPr lang="en-US" sz="2200" dirty="0">
                <a:solidFill>
                  <a:schemeClr val="accent4"/>
                </a:solidFill>
              </a:rPr>
              <a:t>saves electric power</a:t>
            </a:r>
            <a:r>
              <a:rPr lang="en-US" sz="2200" dirty="0"/>
              <a:t>, space and cooling </a:t>
            </a:r>
          </a:p>
          <a:p>
            <a:pPr lvl="1">
              <a:spcBef>
                <a:spcPts val="400"/>
              </a:spcBef>
            </a:pPr>
            <a:r>
              <a:rPr lang="en-US" sz="2200" dirty="0"/>
              <a:t>Studies have found that cloud applications consume 90% less energy than on-premises ones</a:t>
            </a:r>
            <a:endParaRPr lang="en-US" sz="2200" dirty="0">
              <a:solidFill>
                <a:srgbClr val="002060"/>
              </a:solidFill>
            </a:endParaRPr>
          </a:p>
        </p:txBody>
      </p:sp>
    </p:spTree>
    <p:extLst>
      <p:ext uri="{BB962C8B-B14F-4D97-AF65-F5344CB8AC3E}">
        <p14:creationId xmlns:p14="http://schemas.microsoft.com/office/powerpoint/2010/main" val="4256736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 formally</a:t>
            </a:r>
          </a:p>
        </p:txBody>
      </p:sp>
      <p:sp>
        <p:nvSpPr>
          <p:cNvPr id="3" name="Content Placeholder 2"/>
          <p:cNvSpPr>
            <a:spLocks noGrp="1"/>
          </p:cNvSpPr>
          <p:nvPr>
            <p:ph idx="1"/>
          </p:nvPr>
        </p:nvSpPr>
        <p:spPr>
          <a:xfrm>
            <a:off x="457200" y="1981200"/>
            <a:ext cx="8229600" cy="3733800"/>
          </a:xfrm>
        </p:spPr>
        <p:txBody>
          <a:bodyPr>
            <a:noAutofit/>
          </a:bodyPr>
          <a:lstStyle/>
          <a:p>
            <a:r>
              <a:rPr lang="en-US" dirty="0">
                <a:solidFill>
                  <a:srgbClr val="002060"/>
                </a:solidFill>
              </a:rPr>
              <a:t>“Cloud Computing is a model for enabling convenient, </a:t>
            </a:r>
            <a:r>
              <a:rPr lang="en-US" b="1" dirty="0">
                <a:solidFill>
                  <a:srgbClr val="C00000"/>
                </a:solidFill>
              </a:rPr>
              <a:t>on-demand</a:t>
            </a:r>
            <a:r>
              <a:rPr lang="en-US" dirty="0">
                <a:solidFill>
                  <a:srgbClr val="002060"/>
                </a:solidFill>
              </a:rPr>
              <a:t> network access to a </a:t>
            </a:r>
            <a:r>
              <a:rPr lang="en-US" b="1" dirty="0">
                <a:solidFill>
                  <a:srgbClr val="C00000"/>
                </a:solidFill>
              </a:rPr>
              <a:t>shared pool </a:t>
            </a:r>
            <a:r>
              <a:rPr lang="en-US" dirty="0">
                <a:solidFill>
                  <a:srgbClr val="002060"/>
                </a:solidFill>
              </a:rPr>
              <a:t>of configurable computing resources (e.g., networks, servers, storage, applications, and services) that can be </a:t>
            </a:r>
            <a:r>
              <a:rPr lang="en-US" b="1" dirty="0">
                <a:solidFill>
                  <a:srgbClr val="C00000"/>
                </a:solidFill>
              </a:rPr>
              <a:t>rapidly provisioned </a:t>
            </a:r>
            <a:r>
              <a:rPr lang="en-US" dirty="0">
                <a:solidFill>
                  <a:srgbClr val="002060"/>
                </a:solidFill>
              </a:rPr>
              <a:t>and released with </a:t>
            </a:r>
            <a:r>
              <a:rPr lang="en-US" b="1" dirty="0">
                <a:solidFill>
                  <a:srgbClr val="C00000"/>
                </a:solidFill>
              </a:rPr>
              <a:t>minimal management effort </a:t>
            </a:r>
            <a:r>
              <a:rPr lang="en-US" dirty="0">
                <a:solidFill>
                  <a:srgbClr val="002060"/>
                </a:solidFill>
              </a:rPr>
              <a:t>or service provider interaction.”</a:t>
            </a:r>
          </a:p>
          <a:p>
            <a:pPr algn="r">
              <a:buNone/>
            </a:pPr>
            <a:r>
              <a:rPr lang="en-US" sz="1800" dirty="0">
                <a:solidFill>
                  <a:schemeClr val="tx1">
                    <a:lumMod val="50000"/>
                    <a:lumOff val="50000"/>
                  </a:schemeClr>
                </a:solidFill>
              </a:rPr>
              <a:t>— </a:t>
            </a:r>
            <a:r>
              <a:rPr lang="en-US" sz="1600" dirty="0">
                <a:solidFill>
                  <a:schemeClr val="tx1">
                    <a:lumMod val="50000"/>
                    <a:lumOff val="50000"/>
                  </a:schemeClr>
                </a:solidFill>
              </a:rPr>
              <a:t>NIST Special Publication 800-146</a:t>
            </a:r>
          </a:p>
        </p:txBody>
      </p:sp>
    </p:spTree>
    <p:extLst>
      <p:ext uri="{BB962C8B-B14F-4D97-AF65-F5344CB8AC3E}">
        <p14:creationId xmlns:p14="http://schemas.microsoft.com/office/powerpoint/2010/main" val="2553466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D272F0-ECD1-2145-A983-15DABA85A83E}"/>
              </a:ext>
            </a:extLst>
          </p:cNvPr>
          <p:cNvPicPr>
            <a:picLocks noChangeAspect="1"/>
          </p:cNvPicPr>
          <p:nvPr/>
        </p:nvPicPr>
        <p:blipFill>
          <a:blip r:embed="rId3"/>
          <a:stretch>
            <a:fillRect/>
          </a:stretch>
        </p:blipFill>
        <p:spPr>
          <a:xfrm rot="19802309">
            <a:off x="2772767" y="1184165"/>
            <a:ext cx="3704220" cy="4225688"/>
          </a:xfrm>
          <a:prstGeom prst="rect">
            <a:avLst/>
          </a:prstGeom>
        </p:spPr>
      </p:pic>
      <p:sp>
        <p:nvSpPr>
          <p:cNvPr id="4" name="Title 3"/>
          <p:cNvSpPr>
            <a:spLocks noGrp="1"/>
          </p:cNvSpPr>
          <p:nvPr>
            <p:ph type="title" idx="4294967295"/>
          </p:nvPr>
        </p:nvSpPr>
        <p:spPr>
          <a:xfrm>
            <a:off x="560877" y="286213"/>
            <a:ext cx="8128000" cy="1071562"/>
          </a:xfrm>
        </p:spPr>
        <p:txBody>
          <a:bodyPr>
            <a:normAutofit/>
          </a:bodyPr>
          <a:lstStyle/>
          <a:p>
            <a:r>
              <a:rPr lang="en-US" sz="2800" cap="none" dirty="0"/>
              <a:t>Let’s launch an on-premises server … </a:t>
            </a:r>
          </a:p>
        </p:txBody>
      </p:sp>
    </p:spTree>
    <p:extLst>
      <p:ext uri="{BB962C8B-B14F-4D97-AF65-F5344CB8AC3E}">
        <p14:creationId xmlns:p14="http://schemas.microsoft.com/office/powerpoint/2010/main" val="3770835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D272F0-ECD1-2145-A983-15DABA85A83E}"/>
              </a:ext>
            </a:extLst>
          </p:cNvPr>
          <p:cNvPicPr>
            <a:picLocks noChangeAspect="1"/>
          </p:cNvPicPr>
          <p:nvPr/>
        </p:nvPicPr>
        <p:blipFill>
          <a:blip r:embed="rId3"/>
          <a:stretch>
            <a:fillRect/>
          </a:stretch>
        </p:blipFill>
        <p:spPr>
          <a:xfrm rot="19802309">
            <a:off x="2772767" y="1184165"/>
            <a:ext cx="3704220" cy="4225688"/>
          </a:xfrm>
          <a:prstGeom prst="rect">
            <a:avLst/>
          </a:prstGeom>
        </p:spPr>
      </p:pic>
      <p:sp>
        <p:nvSpPr>
          <p:cNvPr id="4" name="Title 3"/>
          <p:cNvSpPr>
            <a:spLocks noGrp="1"/>
          </p:cNvSpPr>
          <p:nvPr>
            <p:ph type="title" idx="4294967295"/>
          </p:nvPr>
        </p:nvSpPr>
        <p:spPr>
          <a:xfrm>
            <a:off x="560877" y="286213"/>
            <a:ext cx="8128000" cy="1071562"/>
          </a:xfrm>
        </p:spPr>
        <p:txBody>
          <a:bodyPr>
            <a:normAutofit/>
          </a:bodyPr>
          <a:lstStyle/>
          <a:p>
            <a:r>
              <a:rPr lang="en-US" sz="2800" cap="none" dirty="0"/>
              <a:t>Let’s launch an on-premises server … </a:t>
            </a:r>
          </a:p>
        </p:txBody>
      </p:sp>
      <p:sp>
        <p:nvSpPr>
          <p:cNvPr id="2" name="TextBox 1">
            <a:extLst>
              <a:ext uri="{FF2B5EF4-FFF2-40B4-BE49-F238E27FC236}">
                <a16:creationId xmlns:a16="http://schemas.microsoft.com/office/drawing/2014/main" id="{D1694C42-2524-5544-BA86-B5A48EA60CEA}"/>
              </a:ext>
            </a:extLst>
          </p:cNvPr>
          <p:cNvSpPr txBox="1"/>
          <p:nvPr/>
        </p:nvSpPr>
        <p:spPr>
          <a:xfrm>
            <a:off x="4822933" y="4852144"/>
            <a:ext cx="3865944" cy="1200329"/>
          </a:xfrm>
          <a:prstGeom prst="rect">
            <a:avLst/>
          </a:prstGeom>
          <a:noFill/>
        </p:spPr>
        <p:txBody>
          <a:bodyPr wrap="square" rtlCol="0">
            <a:spAutoFit/>
          </a:bodyPr>
          <a:lstStyle/>
          <a:p>
            <a:pPr algn="ctr"/>
            <a:r>
              <a:rPr lang="en-US" sz="2400" b="0" i="0" dirty="0">
                <a:solidFill>
                  <a:schemeClr val="tx1">
                    <a:lumMod val="50000"/>
                    <a:lumOff val="50000"/>
                  </a:schemeClr>
                </a:solidFill>
                <a:latin typeface="BentonSans" panose="02000503000000020004" pitchFamily="2" charset="77"/>
                <a:cs typeface="Arial Narrow"/>
              </a:rPr>
              <a:t>Setting up a server always requires a great deal of configuration</a:t>
            </a:r>
          </a:p>
        </p:txBody>
      </p:sp>
    </p:spTree>
    <p:extLst>
      <p:ext uri="{BB962C8B-B14F-4D97-AF65-F5344CB8AC3E}">
        <p14:creationId xmlns:p14="http://schemas.microsoft.com/office/powerpoint/2010/main" val="1109355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90B1B7-0B3A-884C-BB02-5CA234B5011C}"/>
              </a:ext>
            </a:extLst>
          </p:cNvPr>
          <p:cNvPicPr>
            <a:picLocks noChangeAspect="1"/>
          </p:cNvPicPr>
          <p:nvPr/>
        </p:nvPicPr>
        <p:blipFill>
          <a:blip r:embed="rId3"/>
          <a:stretch>
            <a:fillRect/>
          </a:stretch>
        </p:blipFill>
        <p:spPr>
          <a:xfrm rot="19810844">
            <a:off x="2558320" y="1344507"/>
            <a:ext cx="4133113" cy="4133113"/>
          </a:xfrm>
          <a:prstGeom prst="rect">
            <a:avLst/>
          </a:prstGeom>
        </p:spPr>
      </p:pic>
      <p:sp>
        <p:nvSpPr>
          <p:cNvPr id="4" name="Title 3"/>
          <p:cNvSpPr>
            <a:spLocks noGrp="1"/>
          </p:cNvSpPr>
          <p:nvPr>
            <p:ph type="title" idx="4294967295"/>
          </p:nvPr>
        </p:nvSpPr>
        <p:spPr>
          <a:xfrm>
            <a:off x="560877" y="286213"/>
            <a:ext cx="8128000" cy="1071562"/>
          </a:xfrm>
        </p:spPr>
        <p:txBody>
          <a:bodyPr>
            <a:normAutofit/>
          </a:bodyPr>
          <a:lstStyle/>
          <a:p>
            <a:r>
              <a:rPr lang="en-US" sz="2800" cap="none" dirty="0"/>
              <a:t>Let’s launch an on-premises server … </a:t>
            </a:r>
          </a:p>
        </p:txBody>
      </p:sp>
      <p:sp>
        <p:nvSpPr>
          <p:cNvPr id="6" name="TextBox 5">
            <a:extLst>
              <a:ext uri="{FF2B5EF4-FFF2-40B4-BE49-F238E27FC236}">
                <a16:creationId xmlns:a16="http://schemas.microsoft.com/office/drawing/2014/main" id="{86ABBD94-B654-E745-B887-41FC263D7638}"/>
              </a:ext>
            </a:extLst>
          </p:cNvPr>
          <p:cNvSpPr txBox="1"/>
          <p:nvPr/>
        </p:nvSpPr>
        <p:spPr>
          <a:xfrm>
            <a:off x="4822933" y="4852144"/>
            <a:ext cx="3865944" cy="461665"/>
          </a:xfrm>
          <a:prstGeom prst="rect">
            <a:avLst/>
          </a:prstGeom>
          <a:noFill/>
        </p:spPr>
        <p:txBody>
          <a:bodyPr wrap="square" rtlCol="0">
            <a:spAutoFit/>
          </a:bodyPr>
          <a:lstStyle/>
          <a:p>
            <a:pPr algn="ctr"/>
            <a:r>
              <a:rPr lang="en-US" sz="2400" b="0" i="0" dirty="0">
                <a:solidFill>
                  <a:schemeClr val="tx1">
                    <a:lumMod val="50000"/>
                    <a:lumOff val="50000"/>
                  </a:schemeClr>
                </a:solidFill>
                <a:latin typeface="BentonSans" panose="02000503000000020004" pitchFamily="2" charset="77"/>
                <a:cs typeface="Arial Narrow"/>
              </a:rPr>
              <a:t>… that’s better!</a:t>
            </a:r>
          </a:p>
        </p:txBody>
      </p:sp>
    </p:spTree>
    <p:extLst>
      <p:ext uri="{BB962C8B-B14F-4D97-AF65-F5344CB8AC3E}">
        <p14:creationId xmlns:p14="http://schemas.microsoft.com/office/powerpoint/2010/main" val="3641128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90B1B7-0B3A-884C-BB02-5CA234B5011C}"/>
              </a:ext>
            </a:extLst>
          </p:cNvPr>
          <p:cNvPicPr>
            <a:picLocks noChangeAspect="1"/>
          </p:cNvPicPr>
          <p:nvPr/>
        </p:nvPicPr>
        <p:blipFill>
          <a:blip r:embed="rId3"/>
          <a:stretch>
            <a:fillRect/>
          </a:stretch>
        </p:blipFill>
        <p:spPr>
          <a:xfrm>
            <a:off x="1126217" y="1596202"/>
            <a:ext cx="1767454" cy="1767454"/>
          </a:xfrm>
          <a:prstGeom prst="rect">
            <a:avLst/>
          </a:prstGeom>
        </p:spPr>
      </p:pic>
      <p:sp>
        <p:nvSpPr>
          <p:cNvPr id="4" name="Title 3"/>
          <p:cNvSpPr>
            <a:spLocks noGrp="1"/>
          </p:cNvSpPr>
          <p:nvPr>
            <p:ph type="title" idx="4294967295"/>
          </p:nvPr>
        </p:nvSpPr>
        <p:spPr>
          <a:xfrm>
            <a:off x="560877" y="286213"/>
            <a:ext cx="8128000" cy="1071562"/>
          </a:xfrm>
        </p:spPr>
        <p:txBody>
          <a:bodyPr>
            <a:normAutofit/>
          </a:bodyPr>
          <a:lstStyle/>
          <a:p>
            <a:r>
              <a:rPr lang="en-US" sz="2800" cap="none" dirty="0"/>
              <a:t>What would this look like in the cloud?</a:t>
            </a:r>
          </a:p>
        </p:txBody>
      </p:sp>
      <p:pic>
        <p:nvPicPr>
          <p:cNvPr id="9" name="Picture 8">
            <a:extLst>
              <a:ext uri="{FF2B5EF4-FFF2-40B4-BE49-F238E27FC236}">
                <a16:creationId xmlns:a16="http://schemas.microsoft.com/office/drawing/2014/main" id="{F996DD19-310F-E041-A441-B5DD87290489}"/>
              </a:ext>
            </a:extLst>
          </p:cNvPr>
          <p:cNvPicPr>
            <a:picLocks noChangeAspect="1"/>
          </p:cNvPicPr>
          <p:nvPr/>
        </p:nvPicPr>
        <p:blipFill>
          <a:blip r:embed="rId3"/>
          <a:stretch>
            <a:fillRect/>
          </a:stretch>
        </p:blipFill>
        <p:spPr>
          <a:xfrm>
            <a:off x="3608986" y="2649498"/>
            <a:ext cx="1767454" cy="1767454"/>
          </a:xfrm>
          <a:prstGeom prst="rect">
            <a:avLst/>
          </a:prstGeom>
        </p:spPr>
      </p:pic>
      <p:pic>
        <p:nvPicPr>
          <p:cNvPr id="10" name="Picture 9">
            <a:extLst>
              <a:ext uri="{FF2B5EF4-FFF2-40B4-BE49-F238E27FC236}">
                <a16:creationId xmlns:a16="http://schemas.microsoft.com/office/drawing/2014/main" id="{8B9DEB8D-A5BA-774F-80F5-13938033D548}"/>
              </a:ext>
            </a:extLst>
          </p:cNvPr>
          <p:cNvPicPr>
            <a:picLocks noChangeAspect="1"/>
          </p:cNvPicPr>
          <p:nvPr/>
        </p:nvPicPr>
        <p:blipFill>
          <a:blip r:embed="rId3"/>
          <a:stretch>
            <a:fillRect/>
          </a:stretch>
        </p:blipFill>
        <p:spPr>
          <a:xfrm>
            <a:off x="6091755" y="3925263"/>
            <a:ext cx="1767454" cy="1767454"/>
          </a:xfrm>
          <a:prstGeom prst="rect">
            <a:avLst/>
          </a:prstGeom>
        </p:spPr>
      </p:pic>
    </p:spTree>
    <p:extLst>
      <p:ext uri="{BB962C8B-B14F-4D97-AF65-F5344CB8AC3E}">
        <p14:creationId xmlns:p14="http://schemas.microsoft.com/office/powerpoint/2010/main" val="183353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8" presetClass="emph" presetSubtype="0" repeatCount="indefinite" fill="hold" nodeType="withEffect">
                                  <p:stCondLst>
                                    <p:cond delay="0"/>
                                  </p:stCondLst>
                                  <p:childTnLst>
                                    <p:animRot by="21600000">
                                      <p:cBhvr>
                                        <p:cTn id="8" dur="1000" fill="hold"/>
                                        <p:tgtEl>
                                          <p:spTgt spid="5"/>
                                        </p:tgtEl>
                                        <p:attrNameLst>
                                          <p:attrName>r</p:attrName>
                                        </p:attrNameLst>
                                      </p:cBhvr>
                                    </p:animRot>
                                  </p:childTnLst>
                                </p:cTn>
                              </p:par>
                              <p:par>
                                <p:cTn id="9" presetID="1" presetClass="entr" presetSubtype="0" fill="hold" nodeType="withEffect">
                                  <p:stCondLst>
                                    <p:cond delay="1500"/>
                                  </p:stCondLst>
                                  <p:childTnLst>
                                    <p:set>
                                      <p:cBhvr>
                                        <p:cTn id="10" dur="1" fill="hold">
                                          <p:stCondLst>
                                            <p:cond delay="0"/>
                                          </p:stCondLst>
                                        </p:cTn>
                                        <p:tgtEl>
                                          <p:spTgt spid="9"/>
                                        </p:tgtEl>
                                        <p:attrNameLst>
                                          <p:attrName>style.visibility</p:attrName>
                                        </p:attrNameLst>
                                      </p:cBhvr>
                                      <p:to>
                                        <p:strVal val="visible"/>
                                      </p:to>
                                    </p:set>
                                  </p:childTnLst>
                                </p:cTn>
                              </p:par>
                              <p:par>
                                <p:cTn id="11" presetID="8" presetClass="emph" presetSubtype="0" repeatCount="indefinite" fill="hold" nodeType="withEffect">
                                  <p:stCondLst>
                                    <p:cond delay="0"/>
                                  </p:stCondLst>
                                  <p:childTnLst>
                                    <p:animRot by="21600000">
                                      <p:cBhvr>
                                        <p:cTn id="12" dur="1000" fill="hold"/>
                                        <p:tgtEl>
                                          <p:spTgt spid="9"/>
                                        </p:tgtEl>
                                        <p:attrNameLst>
                                          <p:attrName>r</p:attrName>
                                        </p:attrNameLst>
                                      </p:cBhvr>
                                    </p:animRot>
                                  </p:childTnLst>
                                </p:cTn>
                              </p:par>
                              <p:par>
                                <p:cTn id="13" presetID="1" presetClass="entr" presetSubtype="0" fill="hold" nodeType="withEffect">
                                  <p:stCondLst>
                                    <p:cond delay="200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nodeType="clickEffect">
                                  <p:stCondLst>
                                    <p:cond delay="0"/>
                                  </p:stCondLst>
                                  <p:childTnLst>
                                    <p:animRot by="43200000">
                                      <p:cBhvr>
                                        <p:cTn id="18" dur="3000" fill="hold"/>
                                        <p:tgtEl>
                                          <p:spTgt spid="10"/>
                                        </p:tgtEl>
                                        <p:attrNameLst>
                                          <p:attrName>r</p:attrName>
                                        </p:attrNameLst>
                                      </p:cBhvr>
                                    </p:animRot>
                                  </p:childTnLst>
                                </p:cTn>
                              </p:par>
                            </p:childTnLst>
                          </p:cTn>
                        </p:par>
                        <p:par>
                          <p:cTn id="19" fill="hold">
                            <p:stCondLst>
                              <p:cond delay="3000"/>
                            </p:stCondLst>
                            <p:childTnLst>
                              <p:par>
                                <p:cTn id="20" presetID="1" presetClass="exit" presetSubtype="0" fill="hold" nodeType="afterEffect">
                                  <p:stCondLst>
                                    <p:cond delay="0"/>
                                  </p:stCondLst>
                                  <p:childTnLst>
                                    <p:set>
                                      <p:cBhvr>
                                        <p:cTn id="21" dur="1" fill="hold">
                                          <p:stCondLst>
                                            <p:cond delay="0"/>
                                          </p:stCondLst>
                                        </p:cTn>
                                        <p:tgtEl>
                                          <p:spTgt spid="10"/>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0877" y="286213"/>
            <a:ext cx="8128000" cy="1071562"/>
          </a:xfrm>
        </p:spPr>
        <p:txBody>
          <a:bodyPr>
            <a:normAutofit/>
          </a:bodyPr>
          <a:lstStyle/>
          <a:p>
            <a:r>
              <a:rPr lang="en-US" sz="2800" cap="none" dirty="0"/>
              <a:t>The NIST Cloud Computing Framework </a:t>
            </a:r>
            <a:br>
              <a:rPr lang="en-US" sz="2800" cap="none" dirty="0"/>
            </a:br>
            <a:r>
              <a:rPr lang="en-US" sz="2400" cap="none" dirty="0"/>
              <a:t>Two axes: Deployment and Service</a:t>
            </a:r>
          </a:p>
        </p:txBody>
      </p:sp>
      <p:pic>
        <p:nvPicPr>
          <p:cNvPr id="1026" name="Picture 2"/>
          <p:cNvPicPr>
            <a:picLocks noChangeAspect="1" noChangeArrowheads="1"/>
          </p:cNvPicPr>
          <p:nvPr/>
        </p:nvPicPr>
        <p:blipFill>
          <a:blip r:embed="rId3" cstate="print"/>
          <a:srcRect/>
          <a:stretch>
            <a:fillRect/>
          </a:stretch>
        </p:blipFill>
        <p:spPr bwMode="auto">
          <a:xfrm>
            <a:off x="914400" y="1606730"/>
            <a:ext cx="7420955" cy="4679770"/>
          </a:xfrm>
          <a:prstGeom prst="rect">
            <a:avLst/>
          </a:prstGeom>
          <a:noFill/>
          <a:ln w="9525">
            <a:noFill/>
            <a:miter lim="800000"/>
            <a:headEnd/>
            <a:tailEnd/>
          </a:ln>
        </p:spPr>
      </p:pic>
      <p:sp>
        <p:nvSpPr>
          <p:cNvPr id="2" name="Rectangle 1"/>
          <p:cNvSpPr/>
          <p:nvPr/>
        </p:nvSpPr>
        <p:spPr>
          <a:xfrm>
            <a:off x="914400" y="3467100"/>
            <a:ext cx="7420955" cy="1219200"/>
          </a:xfrm>
          <a:prstGeom prst="rect">
            <a:avLst/>
          </a:prstGeom>
          <a:solidFill>
            <a:schemeClr val="accent5">
              <a:alpha val="2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Rectangle 2"/>
          <p:cNvSpPr/>
          <p:nvPr/>
        </p:nvSpPr>
        <p:spPr>
          <a:xfrm>
            <a:off x="914400" y="2845925"/>
            <a:ext cx="7420955" cy="609600"/>
          </a:xfrm>
          <a:prstGeom prst="rect">
            <a:avLst/>
          </a:prstGeom>
          <a:solidFill>
            <a:srgbClr val="005B94">
              <a:alpha val="14902"/>
            </a:srgbClr>
          </a:solidFill>
          <a:ln>
            <a:solidFill>
              <a:srgbClr val="005B9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Rectangle 4"/>
          <p:cNvSpPr/>
          <p:nvPr/>
        </p:nvSpPr>
        <p:spPr>
          <a:xfrm>
            <a:off x="914400" y="1606730"/>
            <a:ext cx="7420955" cy="1227620"/>
          </a:xfrm>
          <a:prstGeom prst="rect">
            <a:avLst/>
          </a:prstGeom>
          <a:solidFill>
            <a:srgbClr val="5C3354">
              <a:alpha val="14902"/>
            </a:srgbClr>
          </a:solidFill>
          <a:ln>
            <a:solidFill>
              <a:srgbClr val="5C3354"/>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13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078B7D-AA05-4160-8960-BE6D00CE0492}"/>
              </a:ext>
            </a:extLst>
          </p:cNvPr>
          <p:cNvSpPr>
            <a:spLocks noGrp="1"/>
          </p:cNvSpPr>
          <p:nvPr>
            <p:ph type="title"/>
          </p:nvPr>
        </p:nvSpPr>
        <p:spPr/>
        <p:txBody>
          <a:bodyPr/>
          <a:lstStyle/>
          <a:p>
            <a:r>
              <a:rPr lang="en-US" dirty="0"/>
              <a:t>What is Consulting?</a:t>
            </a:r>
          </a:p>
        </p:txBody>
      </p:sp>
      <p:pic>
        <p:nvPicPr>
          <p:cNvPr id="13" name="Picture 12" descr="A close up of a logo&#10;&#10;Description generated with very high confidence">
            <a:extLst>
              <a:ext uri="{FF2B5EF4-FFF2-40B4-BE49-F238E27FC236}">
                <a16:creationId xmlns:a16="http://schemas.microsoft.com/office/drawing/2014/main" id="{6A181655-2986-4CDC-A063-7CE6C36B737A}"/>
              </a:ext>
            </a:extLst>
          </p:cNvPr>
          <p:cNvPicPr>
            <a:picLocks noChangeAspect="1"/>
          </p:cNvPicPr>
          <p:nvPr/>
        </p:nvPicPr>
        <p:blipFill>
          <a:blip r:embed="rId2"/>
          <a:stretch>
            <a:fillRect/>
          </a:stretch>
        </p:blipFill>
        <p:spPr>
          <a:xfrm>
            <a:off x="0" y="2023110"/>
            <a:ext cx="9144000" cy="2811780"/>
          </a:xfrm>
          <a:prstGeom prst="rect">
            <a:avLst/>
          </a:prstGeom>
        </p:spPr>
      </p:pic>
    </p:spTree>
    <p:extLst>
      <p:ext uri="{BB962C8B-B14F-4D97-AF65-F5344CB8AC3E}">
        <p14:creationId xmlns:p14="http://schemas.microsoft.com/office/powerpoint/2010/main" val="4047054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Clipping">
            <a:extLst>
              <a:ext uri="{FF2B5EF4-FFF2-40B4-BE49-F238E27FC236}">
                <a16:creationId xmlns:a16="http://schemas.microsoft.com/office/drawing/2014/main" id="{940E3CB9-416E-4A2A-8EFD-F5163192A343}"/>
              </a:ext>
            </a:extLst>
          </p:cNvPr>
          <p:cNvPicPr>
            <a:picLocks noChangeAspect="1"/>
          </p:cNvPicPr>
          <p:nvPr/>
        </p:nvPicPr>
        <p:blipFill>
          <a:blip r:embed="rId3"/>
          <a:stretch>
            <a:fillRect/>
          </a:stretch>
        </p:blipFill>
        <p:spPr>
          <a:xfrm>
            <a:off x="3633199" y="1689097"/>
            <a:ext cx="5173811" cy="3770743"/>
          </a:xfrm>
          <a:prstGeom prst="rect">
            <a:avLst/>
          </a:prstGeom>
        </p:spPr>
      </p:pic>
      <p:sp>
        <p:nvSpPr>
          <p:cNvPr id="2" name="Title 1">
            <a:extLst>
              <a:ext uri="{FF2B5EF4-FFF2-40B4-BE49-F238E27FC236}">
                <a16:creationId xmlns:a16="http://schemas.microsoft.com/office/drawing/2014/main" id="{C9BD791D-D157-4F6A-B7B9-4914A7DD5A25}"/>
              </a:ext>
            </a:extLst>
          </p:cNvPr>
          <p:cNvSpPr>
            <a:spLocks noGrp="1"/>
          </p:cNvSpPr>
          <p:nvPr>
            <p:ph type="title"/>
          </p:nvPr>
        </p:nvSpPr>
        <p:spPr>
          <a:xfrm>
            <a:off x="499319" y="255009"/>
            <a:ext cx="7960179" cy="1071562"/>
          </a:xfrm>
        </p:spPr>
        <p:txBody>
          <a:bodyPr>
            <a:normAutofit/>
          </a:bodyPr>
          <a:lstStyle/>
          <a:p>
            <a:r>
              <a:rPr lang="en-US" sz="2800" dirty="0"/>
              <a:t>Think along the two axes: Deployment</a:t>
            </a:r>
          </a:p>
        </p:txBody>
      </p:sp>
      <p:sp>
        <p:nvSpPr>
          <p:cNvPr id="3" name="Slide Number Placeholder 2">
            <a:extLst>
              <a:ext uri="{FF2B5EF4-FFF2-40B4-BE49-F238E27FC236}">
                <a16:creationId xmlns:a16="http://schemas.microsoft.com/office/drawing/2014/main" id="{48903A88-CABC-49C4-9DC4-B6A677E9D72A}"/>
              </a:ext>
            </a:extLst>
          </p:cNvPr>
          <p:cNvSpPr>
            <a:spLocks noGrp="1"/>
          </p:cNvSpPr>
          <p:nvPr>
            <p:ph type="sldNum" sz="quarter" idx="12"/>
          </p:nvPr>
        </p:nvSpPr>
        <p:spPr/>
        <p:txBody>
          <a:bodyPr/>
          <a:lstStyle/>
          <a:p>
            <a:fld id="{A2CEE53A-19EC-654D-82C1-D215F6FEFF18}" type="slidenum">
              <a:rPr lang="en-US" smtClean="0"/>
              <a:pPr/>
              <a:t>19</a:t>
            </a:fld>
            <a:endParaRPr lang="en-US"/>
          </a:p>
        </p:txBody>
      </p:sp>
      <p:sp>
        <p:nvSpPr>
          <p:cNvPr id="4" name="Content Placeholder 2">
            <a:extLst>
              <a:ext uri="{FF2B5EF4-FFF2-40B4-BE49-F238E27FC236}">
                <a16:creationId xmlns:a16="http://schemas.microsoft.com/office/drawing/2014/main" id="{EBFDEA20-87B4-41E3-B4B5-320EAAE24F2C}"/>
              </a:ext>
            </a:extLst>
          </p:cNvPr>
          <p:cNvSpPr txBox="1">
            <a:spLocks/>
          </p:cNvSpPr>
          <p:nvPr/>
        </p:nvSpPr>
        <p:spPr>
          <a:xfrm>
            <a:off x="499319" y="2343107"/>
            <a:ext cx="4118980" cy="2044700"/>
          </a:xfrm>
          <a:prstGeom prst="rect">
            <a:avLst/>
          </a:prstGeom>
        </p:spPr>
        <p:txBody>
          <a:bodyPr>
            <a:noAutofit/>
          </a:bodyPr>
          <a:lstStyle>
            <a:lvl1pPr marL="0" indent="0" algn="l" defTabSz="457200" rtl="0" eaLnBrk="1" latinLnBrk="0" hangingPunct="1">
              <a:spcBef>
                <a:spcPct val="20000"/>
              </a:spcBef>
              <a:buFont typeface="Arial"/>
              <a:buNone/>
              <a:defRPr sz="1400" kern="1200">
                <a:solidFill>
                  <a:schemeClr val="bg1">
                    <a:lumMod val="50000"/>
                  </a:schemeClr>
                </a:solidFill>
                <a:latin typeface="+mn-lt"/>
                <a:ea typeface="+mn-ea"/>
                <a:cs typeface="BentonSans Regular"/>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BentonSans Regular"/>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BentonSans Regular"/>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BentonSans Regular"/>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BentonSans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7338" indent="-287338">
              <a:buFont typeface="Arial" panose="020B0604020202020204" pitchFamily="34" charset="0"/>
              <a:buChar char="•"/>
            </a:pPr>
            <a:r>
              <a:rPr lang="en-US" sz="2400" dirty="0">
                <a:solidFill>
                  <a:srgbClr val="002060"/>
                </a:solidFill>
                <a:latin typeface="BentonSans" panose="02000503000000020004" pitchFamily="2" charset="77"/>
              </a:rPr>
              <a:t>Private cloud</a:t>
            </a:r>
          </a:p>
          <a:p>
            <a:pPr marL="287338" indent="-287338">
              <a:buFont typeface="Arial" panose="020B0604020202020204" pitchFamily="34" charset="0"/>
              <a:buChar char="•"/>
            </a:pPr>
            <a:r>
              <a:rPr lang="en-US" sz="2400" dirty="0">
                <a:solidFill>
                  <a:srgbClr val="002060"/>
                </a:solidFill>
                <a:latin typeface="BentonSans" panose="02000503000000020004" pitchFamily="2" charset="77"/>
              </a:rPr>
              <a:t>Community cloud</a:t>
            </a:r>
          </a:p>
          <a:p>
            <a:pPr marL="287338" indent="-287338">
              <a:buFont typeface="Arial" panose="020B0604020202020204" pitchFamily="34" charset="0"/>
              <a:buChar char="•"/>
            </a:pPr>
            <a:r>
              <a:rPr lang="en-US" sz="2400" dirty="0">
                <a:solidFill>
                  <a:srgbClr val="002060"/>
                </a:solidFill>
                <a:latin typeface="BentonSans" panose="02000503000000020004" pitchFamily="2" charset="77"/>
              </a:rPr>
              <a:t>Public cloud</a:t>
            </a:r>
          </a:p>
          <a:p>
            <a:pPr marL="287338" indent="-287338">
              <a:buFont typeface="Arial" panose="020B0604020202020204" pitchFamily="34" charset="0"/>
              <a:buChar char="•"/>
            </a:pPr>
            <a:r>
              <a:rPr lang="en-US" sz="2400" dirty="0">
                <a:solidFill>
                  <a:srgbClr val="002060"/>
                </a:solidFill>
                <a:latin typeface="BentonSans" panose="02000503000000020004" pitchFamily="2" charset="77"/>
              </a:rPr>
              <a:t>Hybrid cloud</a:t>
            </a:r>
            <a:endParaRPr lang="en-US" sz="2400" dirty="0">
              <a:latin typeface="BentonSans" panose="02000503000000020004" pitchFamily="2" charset="77"/>
            </a:endParaRPr>
          </a:p>
        </p:txBody>
      </p:sp>
      <p:sp>
        <p:nvSpPr>
          <p:cNvPr id="7" name="Content Placeholder 2">
            <a:extLst>
              <a:ext uri="{FF2B5EF4-FFF2-40B4-BE49-F238E27FC236}">
                <a16:creationId xmlns:a16="http://schemas.microsoft.com/office/drawing/2014/main" id="{9B7748B2-B6C1-4C83-8FD6-A81E994CF252}"/>
              </a:ext>
            </a:extLst>
          </p:cNvPr>
          <p:cNvSpPr txBox="1">
            <a:spLocks/>
          </p:cNvSpPr>
          <p:nvPr/>
        </p:nvSpPr>
        <p:spPr>
          <a:xfrm>
            <a:off x="499319" y="1789689"/>
            <a:ext cx="4118980" cy="452826"/>
          </a:xfrm>
          <a:prstGeom prst="rect">
            <a:avLst/>
          </a:prstGeom>
        </p:spPr>
        <p:txBody>
          <a:bodyPr>
            <a:noAutofit/>
          </a:bodyPr>
          <a:lstStyle>
            <a:lvl1pPr marL="0" indent="0" algn="l" defTabSz="457200" rtl="0" eaLnBrk="1" latinLnBrk="0" hangingPunct="1">
              <a:spcBef>
                <a:spcPct val="20000"/>
              </a:spcBef>
              <a:buFont typeface="Arial"/>
              <a:buNone/>
              <a:defRPr sz="1400" kern="1200">
                <a:solidFill>
                  <a:schemeClr val="bg1">
                    <a:lumMod val="50000"/>
                  </a:schemeClr>
                </a:solidFill>
                <a:latin typeface="+mn-lt"/>
                <a:ea typeface="+mn-ea"/>
                <a:cs typeface="BentonSans Regular"/>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BentonSans Regular"/>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BentonSans Regular"/>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BentonSans Regular"/>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BentonSans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solidFill>
                  <a:srgbClr val="002060"/>
                </a:solidFill>
                <a:latin typeface="BentonSans" panose="02000503000000020004" pitchFamily="2" charset="77"/>
              </a:rPr>
              <a:t>Cloud Deployment Models</a:t>
            </a:r>
            <a:endParaRPr lang="en-US" sz="2400" b="1" dirty="0">
              <a:latin typeface="BentonSans" panose="02000503000000020004" pitchFamily="2" charset="77"/>
            </a:endParaRPr>
          </a:p>
        </p:txBody>
      </p:sp>
    </p:spTree>
    <p:extLst>
      <p:ext uri="{BB962C8B-B14F-4D97-AF65-F5344CB8AC3E}">
        <p14:creationId xmlns:p14="http://schemas.microsoft.com/office/powerpoint/2010/main" val="4184210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a:extLst>
              <a:ext uri="{FF2B5EF4-FFF2-40B4-BE49-F238E27FC236}">
                <a16:creationId xmlns:a16="http://schemas.microsoft.com/office/drawing/2014/main" id="{13CF4ECA-D829-4375-B369-43EB7B3C16FF}"/>
              </a:ext>
            </a:extLst>
          </p:cNvPr>
          <p:cNvPicPr>
            <a:picLocks noChangeAspect="1"/>
          </p:cNvPicPr>
          <p:nvPr/>
        </p:nvPicPr>
        <p:blipFill>
          <a:blip r:embed="rId3"/>
          <a:stretch>
            <a:fillRect/>
          </a:stretch>
        </p:blipFill>
        <p:spPr>
          <a:xfrm>
            <a:off x="3929752" y="2721122"/>
            <a:ext cx="4640571" cy="3665925"/>
          </a:xfrm>
          <a:prstGeom prst="rect">
            <a:avLst/>
          </a:prstGeom>
        </p:spPr>
      </p:pic>
      <p:sp>
        <p:nvSpPr>
          <p:cNvPr id="2" name="Title 1">
            <a:extLst>
              <a:ext uri="{FF2B5EF4-FFF2-40B4-BE49-F238E27FC236}">
                <a16:creationId xmlns:a16="http://schemas.microsoft.com/office/drawing/2014/main" id="{C9BD791D-D157-4F6A-B7B9-4914A7DD5A25}"/>
              </a:ext>
            </a:extLst>
          </p:cNvPr>
          <p:cNvSpPr>
            <a:spLocks noGrp="1"/>
          </p:cNvSpPr>
          <p:nvPr>
            <p:ph type="title"/>
          </p:nvPr>
        </p:nvSpPr>
        <p:spPr/>
        <p:txBody>
          <a:bodyPr>
            <a:normAutofit fontScale="90000"/>
          </a:bodyPr>
          <a:lstStyle/>
          <a:p>
            <a:r>
              <a:rPr lang="en-US" dirty="0"/>
              <a:t>Think along the two axes: Service</a:t>
            </a:r>
          </a:p>
        </p:txBody>
      </p:sp>
      <p:sp>
        <p:nvSpPr>
          <p:cNvPr id="3" name="Slide Number Placeholder 2">
            <a:extLst>
              <a:ext uri="{FF2B5EF4-FFF2-40B4-BE49-F238E27FC236}">
                <a16:creationId xmlns:a16="http://schemas.microsoft.com/office/drawing/2014/main" id="{48903A88-CABC-49C4-9DC4-B6A677E9D72A}"/>
              </a:ext>
            </a:extLst>
          </p:cNvPr>
          <p:cNvSpPr>
            <a:spLocks noGrp="1"/>
          </p:cNvSpPr>
          <p:nvPr>
            <p:ph type="sldNum" sz="quarter" idx="12"/>
          </p:nvPr>
        </p:nvSpPr>
        <p:spPr/>
        <p:txBody>
          <a:bodyPr/>
          <a:lstStyle/>
          <a:p>
            <a:fld id="{A2CEE53A-19EC-654D-82C1-D215F6FEFF18}" type="slidenum">
              <a:rPr lang="en-US" smtClean="0"/>
              <a:pPr/>
              <a:t>20</a:t>
            </a:fld>
            <a:endParaRPr lang="en-US"/>
          </a:p>
        </p:txBody>
      </p:sp>
      <p:sp>
        <p:nvSpPr>
          <p:cNvPr id="4" name="Content Placeholder 2">
            <a:extLst>
              <a:ext uri="{FF2B5EF4-FFF2-40B4-BE49-F238E27FC236}">
                <a16:creationId xmlns:a16="http://schemas.microsoft.com/office/drawing/2014/main" id="{EBFDEA20-87B4-41E3-B4B5-320EAAE24F2C}"/>
              </a:ext>
            </a:extLst>
          </p:cNvPr>
          <p:cNvSpPr txBox="1">
            <a:spLocks/>
          </p:cNvSpPr>
          <p:nvPr/>
        </p:nvSpPr>
        <p:spPr>
          <a:xfrm>
            <a:off x="4046229" y="1346200"/>
            <a:ext cx="4524094" cy="2578101"/>
          </a:xfrm>
          <a:prstGeom prst="rect">
            <a:avLst/>
          </a:prstGeom>
        </p:spPr>
        <p:txBody>
          <a:bodyPr>
            <a:noAutofit/>
          </a:bodyPr>
          <a:lstStyle>
            <a:lvl1pPr marL="0" indent="0" algn="l" defTabSz="457200" rtl="0" eaLnBrk="1" latinLnBrk="0" hangingPunct="1">
              <a:spcBef>
                <a:spcPct val="20000"/>
              </a:spcBef>
              <a:buFont typeface="Arial"/>
              <a:buNone/>
              <a:defRPr sz="1400" kern="1200">
                <a:solidFill>
                  <a:schemeClr val="bg1">
                    <a:lumMod val="50000"/>
                  </a:schemeClr>
                </a:solidFill>
                <a:latin typeface="+mn-lt"/>
                <a:ea typeface="+mn-ea"/>
                <a:cs typeface="BentonSans Regular"/>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BentonSans Regular"/>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BentonSans Regular"/>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BentonSans Regular"/>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BentonSans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0188" indent="-230188">
              <a:buFont typeface="Arial" panose="020B0604020202020204" pitchFamily="34" charset="0"/>
              <a:buChar char="•"/>
            </a:pPr>
            <a:r>
              <a:rPr lang="en-US" sz="2400" dirty="0">
                <a:solidFill>
                  <a:srgbClr val="002060"/>
                </a:solidFill>
                <a:latin typeface="BentonSansCond" panose="02000606040000020004" pitchFamily="2" charset="77"/>
              </a:rPr>
              <a:t>Software as a Service (SaaS)</a:t>
            </a:r>
          </a:p>
          <a:p>
            <a:pPr marL="230188" indent="-230188">
              <a:buFont typeface="Arial" panose="020B0604020202020204" pitchFamily="34" charset="0"/>
              <a:buChar char="•"/>
            </a:pPr>
            <a:r>
              <a:rPr lang="en-US" sz="2400" dirty="0">
                <a:solidFill>
                  <a:srgbClr val="002060"/>
                </a:solidFill>
                <a:latin typeface="BentonSansCond" panose="02000606040000020004" pitchFamily="2" charset="77"/>
              </a:rPr>
              <a:t>Platform as a Service (PaaS)</a:t>
            </a:r>
          </a:p>
          <a:p>
            <a:pPr marL="230188" indent="-230188">
              <a:buFont typeface="Arial" panose="020B0604020202020204" pitchFamily="34" charset="0"/>
              <a:buChar char="•"/>
            </a:pPr>
            <a:r>
              <a:rPr lang="en-US" sz="2400" dirty="0">
                <a:solidFill>
                  <a:srgbClr val="002060"/>
                </a:solidFill>
                <a:latin typeface="BentonSansCond" panose="02000606040000020004" pitchFamily="2" charset="77"/>
              </a:rPr>
              <a:t>Infrastructure as a Service (IaaS)</a:t>
            </a:r>
            <a:endParaRPr lang="en-US" sz="2400" dirty="0">
              <a:latin typeface="BentonSansCond" panose="02000606040000020004" pitchFamily="2" charset="77"/>
            </a:endParaRPr>
          </a:p>
        </p:txBody>
      </p:sp>
      <p:sp>
        <p:nvSpPr>
          <p:cNvPr id="7" name="Content Placeholder 2">
            <a:extLst>
              <a:ext uri="{FF2B5EF4-FFF2-40B4-BE49-F238E27FC236}">
                <a16:creationId xmlns:a16="http://schemas.microsoft.com/office/drawing/2014/main" id="{9B7748B2-B6C1-4C83-8FD6-A81E994CF252}"/>
              </a:ext>
            </a:extLst>
          </p:cNvPr>
          <p:cNvSpPr txBox="1">
            <a:spLocks/>
          </p:cNvSpPr>
          <p:nvPr/>
        </p:nvSpPr>
        <p:spPr>
          <a:xfrm>
            <a:off x="418296" y="1346200"/>
            <a:ext cx="3766829" cy="452826"/>
          </a:xfrm>
          <a:prstGeom prst="rect">
            <a:avLst/>
          </a:prstGeom>
        </p:spPr>
        <p:txBody>
          <a:bodyPr>
            <a:noAutofit/>
          </a:bodyPr>
          <a:lstStyle>
            <a:lvl1pPr marL="0" indent="0" algn="l" defTabSz="457200" rtl="0" eaLnBrk="1" latinLnBrk="0" hangingPunct="1">
              <a:spcBef>
                <a:spcPct val="20000"/>
              </a:spcBef>
              <a:buFont typeface="Arial"/>
              <a:buNone/>
              <a:defRPr sz="1400" kern="1200">
                <a:solidFill>
                  <a:schemeClr val="bg1">
                    <a:lumMod val="50000"/>
                  </a:schemeClr>
                </a:solidFill>
                <a:latin typeface="+mn-lt"/>
                <a:ea typeface="+mn-ea"/>
                <a:cs typeface="BentonSans Regular"/>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BentonSans Regular"/>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BentonSans Regular"/>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BentonSans Regular"/>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BentonSans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solidFill>
                  <a:srgbClr val="002060"/>
                </a:solidFill>
                <a:latin typeface="BentonSans" panose="02000503000000020004" pitchFamily="2" charset="77"/>
              </a:rPr>
              <a:t>Cloud Service Models:</a:t>
            </a:r>
            <a:endParaRPr lang="en-US" sz="2400" b="1" dirty="0">
              <a:latin typeface="BentonSans" panose="02000503000000020004" pitchFamily="2" charset="77"/>
            </a:endParaRPr>
          </a:p>
        </p:txBody>
      </p:sp>
    </p:spTree>
    <p:extLst>
      <p:ext uri="{BB962C8B-B14F-4D97-AF65-F5344CB8AC3E}">
        <p14:creationId xmlns:p14="http://schemas.microsoft.com/office/powerpoint/2010/main" val="1095445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153400" cy="836613"/>
          </a:xfrm>
        </p:spPr>
        <p:txBody>
          <a:bodyPr>
            <a:normAutofit/>
          </a:bodyPr>
          <a:lstStyle/>
          <a:p>
            <a:r>
              <a:rPr lang="en-US" sz="3000" dirty="0"/>
              <a:t>The cloud revolutionized how we use IT</a:t>
            </a:r>
          </a:p>
        </p:txBody>
      </p:sp>
      <p:sp>
        <p:nvSpPr>
          <p:cNvPr id="3" name="Content Placeholder 2"/>
          <p:cNvSpPr>
            <a:spLocks noGrp="1"/>
          </p:cNvSpPr>
          <p:nvPr>
            <p:ph idx="1"/>
          </p:nvPr>
        </p:nvSpPr>
        <p:spPr>
          <a:xfrm>
            <a:off x="533401" y="1701800"/>
            <a:ext cx="8077200" cy="4114800"/>
          </a:xfrm>
        </p:spPr>
        <p:txBody>
          <a:bodyPr>
            <a:normAutofit fontScale="77500" lnSpcReduction="20000"/>
          </a:bodyPr>
          <a:lstStyle/>
          <a:p>
            <a:pPr>
              <a:tabLst>
                <a:tab pos="911225" algn="l"/>
                <a:tab pos="1362075" algn="l"/>
              </a:tabLst>
            </a:pPr>
            <a:r>
              <a:rPr lang="en-US" b="1" dirty="0">
                <a:solidFill>
                  <a:srgbClr val="002060"/>
                </a:solidFill>
              </a:rPr>
              <a:t>Virtualization	</a:t>
            </a:r>
            <a:br>
              <a:rPr lang="en-US" b="1" dirty="0">
                <a:solidFill>
                  <a:srgbClr val="002060"/>
                </a:solidFill>
              </a:rPr>
            </a:br>
            <a:r>
              <a:rPr lang="en-US" b="1" dirty="0">
                <a:solidFill>
                  <a:srgbClr val="002060"/>
                </a:solidFill>
              </a:rPr>
              <a:t>	</a:t>
            </a:r>
            <a:r>
              <a:rPr lang="en-US" dirty="0"/>
              <a:t>The ability to increase computing efficiency</a:t>
            </a:r>
          </a:p>
          <a:p>
            <a:pPr>
              <a:buNone/>
              <a:tabLst>
                <a:tab pos="911225" algn="l"/>
                <a:tab pos="1362075" algn="l"/>
              </a:tabLst>
            </a:pPr>
            <a:endParaRPr lang="en-US" dirty="0"/>
          </a:p>
          <a:p>
            <a:pPr>
              <a:tabLst>
                <a:tab pos="911225" algn="l"/>
                <a:tab pos="1362075" algn="l"/>
              </a:tabLst>
            </a:pPr>
            <a:r>
              <a:rPr lang="en-US" b="1" dirty="0">
                <a:solidFill>
                  <a:srgbClr val="002060"/>
                </a:solidFill>
              </a:rPr>
              <a:t>Democratization of computing </a:t>
            </a:r>
          </a:p>
          <a:p>
            <a:pPr>
              <a:tabLst>
                <a:tab pos="911225" algn="l"/>
                <a:tab pos="1362075" algn="l"/>
              </a:tabLst>
            </a:pPr>
            <a:r>
              <a:rPr lang="en-US" dirty="0"/>
              <a:t>	Enterprise scale infrastructure available to</a:t>
            </a:r>
          </a:p>
          <a:p>
            <a:pPr>
              <a:tabLst>
                <a:tab pos="911225" algn="l"/>
                <a:tab pos="1362075" algn="l"/>
              </a:tabLst>
            </a:pPr>
            <a:r>
              <a:rPr lang="en-US" dirty="0"/>
              <a:t>	small and medium businesses</a:t>
            </a:r>
          </a:p>
          <a:p>
            <a:pPr>
              <a:tabLst>
                <a:tab pos="911225" algn="l"/>
                <a:tab pos="1362075" algn="l"/>
              </a:tabLst>
            </a:pPr>
            <a:endParaRPr lang="en-US" dirty="0"/>
          </a:p>
          <a:p>
            <a:pPr>
              <a:tabLst>
                <a:tab pos="911225" algn="l"/>
                <a:tab pos="1362075" algn="l"/>
              </a:tabLst>
            </a:pPr>
            <a:r>
              <a:rPr lang="en-US" b="1" dirty="0">
                <a:solidFill>
                  <a:srgbClr val="002060"/>
                </a:solidFill>
              </a:rPr>
              <a:t>Scalability and fast provisioning</a:t>
            </a:r>
            <a:br>
              <a:rPr lang="en-US" b="1" dirty="0">
                <a:solidFill>
                  <a:srgbClr val="002060"/>
                </a:solidFill>
              </a:rPr>
            </a:br>
            <a:r>
              <a:rPr lang="en-US" b="1" dirty="0">
                <a:solidFill>
                  <a:srgbClr val="002060"/>
                </a:solidFill>
              </a:rPr>
              <a:t>	</a:t>
            </a:r>
            <a:r>
              <a:rPr lang="en-US" dirty="0"/>
              <a:t>Web scale IT at a rapid pace, on demand</a:t>
            </a:r>
          </a:p>
          <a:p>
            <a:pPr>
              <a:buNone/>
              <a:tabLst>
                <a:tab pos="911225" algn="l"/>
                <a:tab pos="1362075" algn="l"/>
              </a:tabLst>
            </a:pPr>
            <a:endParaRPr lang="en-US" dirty="0"/>
          </a:p>
          <a:p>
            <a:pPr>
              <a:tabLst>
                <a:tab pos="911225" algn="l"/>
                <a:tab pos="1362075" algn="l"/>
              </a:tabLst>
            </a:pPr>
            <a:r>
              <a:rPr lang="en-US" b="1" dirty="0">
                <a:solidFill>
                  <a:srgbClr val="002060"/>
                </a:solidFill>
              </a:rPr>
              <a:t>Commoditization of infrastructure</a:t>
            </a:r>
            <a:br>
              <a:rPr lang="en-US" b="1" dirty="0">
                <a:solidFill>
                  <a:srgbClr val="002060"/>
                </a:solidFill>
              </a:rPr>
            </a:br>
            <a:r>
              <a:rPr lang="en-US" b="1" dirty="0">
                <a:solidFill>
                  <a:srgbClr val="002060"/>
                </a:solidFill>
              </a:rPr>
              <a:t>	</a:t>
            </a:r>
            <a:r>
              <a:rPr lang="en-US" dirty="0"/>
              <a:t>Allow IT to focus on the strategic aspects of its role</a:t>
            </a:r>
          </a:p>
        </p:txBody>
      </p:sp>
    </p:spTree>
    <p:extLst>
      <p:ext uri="{BB962C8B-B14F-4D97-AF65-F5344CB8AC3E}">
        <p14:creationId xmlns:p14="http://schemas.microsoft.com/office/powerpoint/2010/main" val="1247777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Savings from Using AWS</a:t>
            </a:r>
          </a:p>
        </p:txBody>
      </p:sp>
      <p:pic>
        <p:nvPicPr>
          <p:cNvPr id="2050" name="Picture 2" descr="tco-web-ap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628" y="1524001"/>
            <a:ext cx="7834744" cy="4099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771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and Fast Provisioning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828800"/>
            <a:ext cx="7334250" cy="4191000"/>
          </a:xfrm>
          <a:prstGeom prst="rect">
            <a:avLst/>
          </a:prstGeom>
        </p:spPr>
      </p:pic>
      <p:sp>
        <p:nvSpPr>
          <p:cNvPr id="3" name="TextBox 2">
            <a:extLst>
              <a:ext uri="{FF2B5EF4-FFF2-40B4-BE49-F238E27FC236}">
                <a16:creationId xmlns:a16="http://schemas.microsoft.com/office/drawing/2014/main" id="{59F199CE-CEB4-8D46-A321-27B236F15C8B}"/>
              </a:ext>
            </a:extLst>
          </p:cNvPr>
          <p:cNvSpPr txBox="1"/>
          <p:nvPr/>
        </p:nvSpPr>
        <p:spPr>
          <a:xfrm>
            <a:off x="1205696" y="1239193"/>
            <a:ext cx="4616370" cy="461665"/>
          </a:xfrm>
          <a:prstGeom prst="rect">
            <a:avLst/>
          </a:prstGeom>
          <a:noFill/>
        </p:spPr>
        <p:txBody>
          <a:bodyPr wrap="square" rtlCol="0">
            <a:spAutoFit/>
          </a:bodyPr>
          <a:lstStyle/>
          <a:p>
            <a:r>
              <a:rPr lang="en-US" sz="2400" dirty="0">
                <a:latin typeface="BentonSans" panose="02000503000000020004" pitchFamily="2" charset="77"/>
              </a:rPr>
              <a:t>Think about load fluctuation…</a:t>
            </a:r>
            <a:endParaRPr lang="en-US" sz="2400" b="0" i="0" dirty="0">
              <a:solidFill>
                <a:schemeClr val="bg1"/>
              </a:solidFill>
              <a:latin typeface="BentonSans" panose="02000503000000020004" pitchFamily="2" charset="77"/>
              <a:cs typeface="Arial Narrow"/>
            </a:endParaRPr>
          </a:p>
        </p:txBody>
      </p:sp>
    </p:spTree>
    <p:extLst>
      <p:ext uri="{BB962C8B-B14F-4D97-AF65-F5344CB8AC3E}">
        <p14:creationId xmlns:p14="http://schemas.microsoft.com/office/powerpoint/2010/main" val="2850079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 there be… an instance!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110" y="1460500"/>
            <a:ext cx="7459781" cy="4081462"/>
          </a:xfrm>
          <a:prstGeom prst="rect">
            <a:avLst/>
          </a:prstGeom>
        </p:spPr>
      </p:pic>
    </p:spTree>
    <p:extLst>
      <p:ext uri="{BB962C8B-B14F-4D97-AF65-F5344CB8AC3E}">
        <p14:creationId xmlns:p14="http://schemas.microsoft.com/office/powerpoint/2010/main" val="2193957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0DEF32-E26B-4FCC-ABD1-C28C024BA015}"/>
              </a:ext>
            </a:extLst>
          </p:cNvPr>
          <p:cNvSpPr>
            <a:spLocks noGrp="1"/>
          </p:cNvSpPr>
          <p:nvPr>
            <p:ph type="title"/>
          </p:nvPr>
        </p:nvSpPr>
        <p:spPr/>
        <p:txBody>
          <a:bodyPr/>
          <a:lstStyle/>
          <a:p>
            <a:r>
              <a:rPr lang="en-US" dirty="0"/>
              <a:t>Greater Cost Transparency</a:t>
            </a:r>
          </a:p>
        </p:txBody>
      </p:sp>
      <p:sp>
        <p:nvSpPr>
          <p:cNvPr id="4" name="Slide Number Placeholder 3">
            <a:extLst>
              <a:ext uri="{FF2B5EF4-FFF2-40B4-BE49-F238E27FC236}">
                <a16:creationId xmlns:a16="http://schemas.microsoft.com/office/drawing/2014/main" id="{81B1EF91-A56E-4D74-985A-6D74B2511EA6}"/>
              </a:ext>
            </a:extLst>
          </p:cNvPr>
          <p:cNvSpPr>
            <a:spLocks noGrp="1"/>
          </p:cNvSpPr>
          <p:nvPr>
            <p:ph type="sldNum" sz="quarter" idx="12"/>
          </p:nvPr>
        </p:nvSpPr>
        <p:spPr/>
        <p:txBody>
          <a:bodyPr/>
          <a:lstStyle/>
          <a:p>
            <a:fld id="{A2CEE53A-19EC-654D-82C1-D215F6FEFF18}" type="slidenum">
              <a:rPr lang="en-US" smtClean="0"/>
              <a:pPr/>
              <a:t>25</a:t>
            </a:fld>
            <a:endParaRPr lang="en-US" dirty="0"/>
          </a:p>
        </p:txBody>
      </p:sp>
      <p:pic>
        <p:nvPicPr>
          <p:cNvPr id="9" name="Picture 8" descr="A screenshot of a social media post&#10;&#10;Description generated with very high confidence">
            <a:extLst>
              <a:ext uri="{FF2B5EF4-FFF2-40B4-BE49-F238E27FC236}">
                <a16:creationId xmlns:a16="http://schemas.microsoft.com/office/drawing/2014/main" id="{761741A9-2F27-4E45-9461-FF5E48F3648C}"/>
              </a:ext>
            </a:extLst>
          </p:cNvPr>
          <p:cNvPicPr>
            <a:picLocks noChangeAspect="1"/>
          </p:cNvPicPr>
          <p:nvPr/>
        </p:nvPicPr>
        <p:blipFill>
          <a:blip r:embed="rId2"/>
          <a:stretch>
            <a:fillRect/>
          </a:stretch>
        </p:blipFill>
        <p:spPr>
          <a:xfrm>
            <a:off x="457201" y="1185604"/>
            <a:ext cx="5995554" cy="4830732"/>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id="{0E7BE1A7-AAFF-46CA-B13D-839D8F17A44B}"/>
              </a:ext>
            </a:extLst>
          </p:cNvPr>
          <p:cNvPicPr>
            <a:picLocks noChangeAspect="1"/>
          </p:cNvPicPr>
          <p:nvPr/>
        </p:nvPicPr>
        <p:blipFill>
          <a:blip r:embed="rId3"/>
          <a:stretch>
            <a:fillRect/>
          </a:stretch>
        </p:blipFill>
        <p:spPr>
          <a:xfrm>
            <a:off x="3192970" y="4372915"/>
            <a:ext cx="5493831" cy="1924168"/>
          </a:xfrm>
          <a:prstGeom prst="rect">
            <a:avLst/>
          </a:prstGeom>
        </p:spPr>
      </p:pic>
    </p:spTree>
    <p:extLst>
      <p:ext uri="{BB962C8B-B14F-4D97-AF65-F5344CB8AC3E}">
        <p14:creationId xmlns:p14="http://schemas.microsoft.com/office/powerpoint/2010/main" val="205404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Democratization of Computing</a:t>
            </a:r>
          </a:p>
        </p:txBody>
      </p:sp>
      <p:sp>
        <p:nvSpPr>
          <p:cNvPr id="3" name="Content Placeholder 2"/>
          <p:cNvSpPr>
            <a:spLocks noGrp="1"/>
          </p:cNvSpPr>
          <p:nvPr>
            <p:ph idx="1"/>
          </p:nvPr>
        </p:nvSpPr>
        <p:spPr>
          <a:xfrm>
            <a:off x="327026" y="1346200"/>
            <a:ext cx="8359775" cy="990600"/>
          </a:xfrm>
        </p:spPr>
        <p:txBody>
          <a:bodyPr>
            <a:normAutofit fontScale="62500" lnSpcReduction="20000"/>
          </a:bodyPr>
          <a:lstStyle/>
          <a:p>
            <a:pPr>
              <a:lnSpc>
                <a:spcPct val="120000"/>
              </a:lnSpc>
            </a:pPr>
            <a:r>
              <a:rPr lang="en-US" dirty="0"/>
              <a:t>With many Cloud Computing provides, a server capable of running many of the most common web or business applications can be rented for around $11/month</a:t>
            </a:r>
          </a:p>
        </p:txBody>
      </p:sp>
      <p:pic>
        <p:nvPicPr>
          <p:cNvPr id="4" name="Picture 2"/>
          <p:cNvPicPr>
            <a:picLocks noChangeAspect="1" noChangeArrowheads="1"/>
          </p:cNvPicPr>
          <p:nvPr/>
        </p:nvPicPr>
        <p:blipFill>
          <a:blip r:embed="rId3" cstate="print"/>
          <a:srcRect/>
          <a:stretch>
            <a:fillRect/>
          </a:stretch>
        </p:blipFill>
        <p:spPr bwMode="auto">
          <a:xfrm>
            <a:off x="1787525" y="2706132"/>
            <a:ext cx="5438775" cy="3393188"/>
          </a:xfrm>
          <a:prstGeom prst="rect">
            <a:avLst/>
          </a:prstGeom>
          <a:noFill/>
          <a:ln w="9525">
            <a:noFill/>
            <a:miter lim="800000"/>
            <a:headEnd/>
            <a:tailEnd/>
          </a:ln>
        </p:spPr>
      </p:pic>
      <p:sp>
        <p:nvSpPr>
          <p:cNvPr id="5" name="TextBox 4"/>
          <p:cNvSpPr txBox="1"/>
          <p:nvPr/>
        </p:nvSpPr>
        <p:spPr>
          <a:xfrm>
            <a:off x="2646947" y="2336800"/>
            <a:ext cx="3719929" cy="369332"/>
          </a:xfrm>
          <a:prstGeom prst="rect">
            <a:avLst/>
          </a:prstGeom>
          <a:noFill/>
        </p:spPr>
        <p:txBody>
          <a:bodyPr wrap="none" rtlCol="0">
            <a:spAutoFit/>
          </a:bodyPr>
          <a:lstStyle/>
          <a:p>
            <a:r>
              <a:rPr lang="en-US" b="1" dirty="0">
                <a:solidFill>
                  <a:srgbClr val="002060"/>
                </a:solidFill>
              </a:rPr>
              <a:t>Websites using Cloud Providers</a:t>
            </a:r>
          </a:p>
        </p:txBody>
      </p:sp>
    </p:spTree>
    <p:extLst>
      <p:ext uri="{BB962C8B-B14F-4D97-AF65-F5344CB8AC3E}">
        <p14:creationId xmlns:p14="http://schemas.microsoft.com/office/powerpoint/2010/main" val="12241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1524000" y="304800"/>
            <a:ext cx="6087294" cy="6215063"/>
          </a:xfrm>
          <a:prstGeom prst="rect">
            <a:avLst/>
          </a:prstGeom>
          <a:noFill/>
          <a:ln w="9525">
            <a:noFill/>
            <a:miter lim="800000"/>
            <a:headEnd/>
            <a:tailEnd/>
          </a:ln>
        </p:spPr>
      </p:pic>
    </p:spTree>
    <p:extLst>
      <p:ext uri="{BB962C8B-B14F-4D97-AF65-F5344CB8AC3E}">
        <p14:creationId xmlns:p14="http://schemas.microsoft.com/office/powerpoint/2010/main" val="1984906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433566-A629-9B41-A758-3A88123AA4BC}"/>
              </a:ext>
            </a:extLst>
          </p:cNvPr>
          <p:cNvPicPr>
            <a:picLocks noChangeAspect="1"/>
          </p:cNvPicPr>
          <p:nvPr/>
        </p:nvPicPr>
        <p:blipFill>
          <a:blip r:embed="rId3"/>
          <a:stretch>
            <a:fillRect/>
          </a:stretch>
        </p:blipFill>
        <p:spPr>
          <a:xfrm>
            <a:off x="1080433" y="578734"/>
            <a:ext cx="6983135" cy="5272267"/>
          </a:xfrm>
          <a:prstGeom prst="rect">
            <a:avLst/>
          </a:prstGeom>
        </p:spPr>
      </p:pic>
    </p:spTree>
    <p:extLst>
      <p:ext uri="{BB962C8B-B14F-4D97-AF65-F5344CB8AC3E}">
        <p14:creationId xmlns:p14="http://schemas.microsoft.com/office/powerpoint/2010/main" val="933387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industry is asking…</a:t>
            </a:r>
          </a:p>
        </p:txBody>
      </p:sp>
      <p:sp>
        <p:nvSpPr>
          <p:cNvPr id="3" name="Content Placeholder 2"/>
          <p:cNvSpPr>
            <a:spLocks noGrp="1"/>
          </p:cNvSpPr>
          <p:nvPr>
            <p:ph idx="1"/>
          </p:nvPr>
        </p:nvSpPr>
        <p:spPr>
          <a:xfrm>
            <a:off x="457200" y="1841501"/>
            <a:ext cx="8229600" cy="3606800"/>
          </a:xfrm>
        </p:spPr>
        <p:txBody>
          <a:bodyPr/>
          <a:lstStyle/>
          <a:p>
            <a:pPr marL="457200" indent="-457200">
              <a:buFont typeface="Arial" panose="020B0604020202020204" pitchFamily="34" charset="0"/>
              <a:buChar char="•"/>
            </a:pPr>
            <a:r>
              <a:rPr lang="en-US" dirty="0"/>
              <a:t>What is cloud?</a:t>
            </a:r>
          </a:p>
          <a:p>
            <a:pPr marL="457200" indent="-457200">
              <a:buFont typeface="Arial" panose="020B0604020202020204" pitchFamily="34" charset="0"/>
              <a:buChar char="•"/>
            </a:pPr>
            <a:r>
              <a:rPr lang="en-US" dirty="0"/>
              <a:t>How can I get to (leverage) the cloud?</a:t>
            </a:r>
          </a:p>
          <a:p>
            <a:pPr marL="457200" indent="-457200">
              <a:buFont typeface="Arial" panose="020B0604020202020204" pitchFamily="34" charset="0"/>
              <a:buChar char="•"/>
            </a:pPr>
            <a:r>
              <a:rPr lang="en-US" dirty="0"/>
              <a:t>Where’s my stuff on the cloud and who has access to it?</a:t>
            </a:r>
          </a:p>
          <a:p>
            <a:pPr marL="457200" indent="-457200">
              <a:buFont typeface="Arial" panose="020B0604020202020204" pitchFamily="34" charset="0"/>
              <a:buChar char="•"/>
            </a:pPr>
            <a:r>
              <a:rPr lang="en-US" dirty="0"/>
              <a:t>How do I use the cloud?</a:t>
            </a:r>
          </a:p>
          <a:p>
            <a:pPr marL="457200" indent="-457200">
              <a:buFont typeface="Arial" panose="020B0604020202020204" pitchFamily="34" charset="0"/>
              <a:buChar char="•"/>
            </a:pPr>
            <a:r>
              <a:rPr lang="en-US" dirty="0"/>
              <a:t>How can I get out?</a:t>
            </a:r>
          </a:p>
        </p:txBody>
      </p:sp>
    </p:spTree>
    <p:extLst>
      <p:ext uri="{BB962C8B-B14F-4D97-AF65-F5344CB8AC3E}">
        <p14:creationId xmlns:p14="http://schemas.microsoft.com/office/powerpoint/2010/main" val="3504336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and Fast Provisioning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5351" y="1676400"/>
            <a:ext cx="7353300" cy="3676650"/>
          </a:xfrm>
        </p:spPr>
      </p:pic>
    </p:spTree>
    <p:extLst>
      <p:ext uri="{BB962C8B-B14F-4D97-AF65-F5344CB8AC3E}">
        <p14:creationId xmlns:p14="http://schemas.microsoft.com/office/powerpoint/2010/main" val="2079376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and Fast Provisioning</a:t>
            </a:r>
          </a:p>
        </p:txBody>
      </p:sp>
      <p:pic>
        <p:nvPicPr>
          <p:cNvPr id="3074" name="Picture 2"/>
          <p:cNvPicPr>
            <a:picLocks noChangeAspect="1" noChangeArrowheads="1"/>
          </p:cNvPicPr>
          <p:nvPr/>
        </p:nvPicPr>
        <p:blipFill>
          <a:blip r:embed="rId3" cstate="print"/>
          <a:srcRect/>
          <a:stretch>
            <a:fillRect/>
          </a:stretch>
        </p:blipFill>
        <p:spPr bwMode="auto">
          <a:xfrm>
            <a:off x="1752600" y="1385539"/>
            <a:ext cx="5451088" cy="4672361"/>
          </a:xfrm>
          <a:prstGeom prst="rect">
            <a:avLst/>
          </a:prstGeom>
          <a:noFill/>
          <a:ln w="9525">
            <a:noFill/>
            <a:miter lim="800000"/>
            <a:headEnd/>
            <a:tailEnd/>
          </a:ln>
        </p:spPr>
      </p:pic>
    </p:spTree>
    <p:extLst>
      <p:ext uri="{BB962C8B-B14F-4D97-AF65-F5344CB8AC3E}">
        <p14:creationId xmlns:p14="http://schemas.microsoft.com/office/powerpoint/2010/main" val="1521655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DB963-0492-4CBE-ACB8-8E935CEDC6EC}"/>
              </a:ext>
            </a:extLst>
          </p:cNvPr>
          <p:cNvSpPr>
            <a:spLocks noGrp="1"/>
          </p:cNvSpPr>
          <p:nvPr>
            <p:ph type="title"/>
          </p:nvPr>
        </p:nvSpPr>
        <p:spPr/>
        <p:txBody>
          <a:bodyPr>
            <a:normAutofit fontScale="90000"/>
          </a:bodyPr>
          <a:lstStyle/>
          <a:p>
            <a:r>
              <a:rPr lang="en-US" dirty="0"/>
              <a:t>FYI: The 10 Laws of Cloudonomics</a:t>
            </a:r>
          </a:p>
        </p:txBody>
      </p:sp>
      <p:sp>
        <p:nvSpPr>
          <p:cNvPr id="6" name="Content Placeholder 5">
            <a:extLst>
              <a:ext uri="{FF2B5EF4-FFF2-40B4-BE49-F238E27FC236}">
                <a16:creationId xmlns:a16="http://schemas.microsoft.com/office/drawing/2014/main" id="{60CC0B11-0BCE-4F70-831B-A31FB253643A}"/>
              </a:ext>
            </a:extLst>
          </p:cNvPr>
          <p:cNvSpPr>
            <a:spLocks noGrp="1"/>
          </p:cNvSpPr>
          <p:nvPr>
            <p:ph idx="1"/>
          </p:nvPr>
        </p:nvSpPr>
        <p:spPr>
          <a:xfrm>
            <a:off x="457201" y="1295400"/>
            <a:ext cx="8229599" cy="4737100"/>
          </a:xfrm>
        </p:spPr>
        <p:txBody>
          <a:bodyPr>
            <a:normAutofit fontScale="92500" lnSpcReduction="20000"/>
          </a:bodyPr>
          <a:lstStyle/>
          <a:p>
            <a:pPr marL="228600" indent="-228600">
              <a:buFont typeface="Arial" panose="020B0604020202020204" pitchFamily="34" charset="0"/>
              <a:buChar char="•"/>
            </a:pPr>
            <a:r>
              <a:rPr lang="en-US" sz="1050" dirty="0"/>
              <a:t>Cloudonomics Law #1: Utility services cost less even though they cost more.</a:t>
            </a:r>
          </a:p>
          <a:p>
            <a:pPr lvl="1">
              <a:buFont typeface="Georgia" panose="02040502050405020303" pitchFamily="18" charset="0"/>
              <a:buChar char="−"/>
            </a:pPr>
            <a:r>
              <a:rPr lang="en-US" sz="1050" dirty="0"/>
              <a:t>Although utilities cost more when they are used, they cost nothing when they are not. Consequently, customers save money by replacing fixed infrastructure with Clouds when workloads are spiky, specifically when the peak-to-average ratio is greater than the utility premium.</a:t>
            </a:r>
          </a:p>
          <a:p>
            <a:pPr marL="228600" indent="-228600">
              <a:buFont typeface="Arial" panose="020B0604020202020204" pitchFamily="34" charset="0"/>
              <a:buChar char="•"/>
            </a:pPr>
            <a:r>
              <a:rPr lang="en-US" sz="1050" dirty="0"/>
              <a:t>Cloudonomics Law #2: On-demand trumps forecasting.</a:t>
            </a:r>
          </a:p>
          <a:p>
            <a:pPr lvl="1">
              <a:buFont typeface="Georgia" panose="02040502050405020303" pitchFamily="18" charset="0"/>
              <a:buChar char="−"/>
            </a:pPr>
            <a:r>
              <a:rPr lang="en-US" sz="1050" dirty="0"/>
              <a:t>Forecasting is often wrong, the ability to up and down scale to meet unpredictable demand spikes allows for revenue and cost </a:t>
            </a:r>
            <a:r>
              <a:rPr lang="en-US" sz="1050" dirty="0" err="1"/>
              <a:t>optimalities</a:t>
            </a:r>
            <a:r>
              <a:rPr lang="en-US" sz="1050" dirty="0"/>
              <a:t>.</a:t>
            </a:r>
          </a:p>
          <a:p>
            <a:pPr marL="228600" indent="-228600">
              <a:buFont typeface="Arial" panose="020B0604020202020204" pitchFamily="34" charset="0"/>
              <a:buChar char="•"/>
            </a:pPr>
            <a:r>
              <a:rPr lang="en-US" sz="1050" dirty="0"/>
              <a:t>Cloudonomics Law #3: The peak of the sum is never greater than the sum of the peaks.</a:t>
            </a:r>
          </a:p>
          <a:p>
            <a:pPr lvl="1">
              <a:buFont typeface="Georgia" panose="02040502050405020303" pitchFamily="18" charset="0"/>
              <a:buChar char="−"/>
            </a:pPr>
            <a:r>
              <a:rPr lang="en-US" sz="1050" dirty="0"/>
              <a:t>Enterprises deploy capacity to handle their peak demands. Under this strategy, the total capacity deployed is the sum of these individual peaks. However, since clouds can reallocate resources across many enterprises with different peak periods, a cloud needs to deploy less capacity.</a:t>
            </a:r>
          </a:p>
          <a:p>
            <a:pPr marL="228600" indent="-228600">
              <a:buFont typeface="Arial" panose="020B0604020202020204" pitchFamily="34" charset="0"/>
              <a:buChar char="•"/>
            </a:pPr>
            <a:r>
              <a:rPr lang="en-US" sz="1050" dirty="0"/>
              <a:t>Cloudonomics Law #4: Aggregate demand is smoother than individual.</a:t>
            </a:r>
          </a:p>
          <a:p>
            <a:pPr lvl="1">
              <a:buFont typeface="Georgia" panose="02040502050405020303" pitchFamily="18" charset="0"/>
              <a:buChar char="−"/>
            </a:pPr>
            <a:r>
              <a:rPr lang="en-US" sz="1050" dirty="0"/>
              <a:t>Aggregating demand from multiple customers tends to smooth out variation. Therefore, Clouds get higher utilization, enabling better economics.</a:t>
            </a:r>
          </a:p>
          <a:p>
            <a:pPr marL="228600" indent="-228600">
              <a:buFont typeface="Arial" panose="020B0604020202020204" pitchFamily="34" charset="0"/>
              <a:buChar char="•"/>
            </a:pPr>
            <a:r>
              <a:rPr lang="en-US" sz="1050" dirty="0"/>
              <a:t>Cloudonomics Law #5: Average unit costs are reduced.</a:t>
            </a:r>
          </a:p>
          <a:p>
            <a:pPr lvl="1">
              <a:buFont typeface="Georgia" panose="02040502050405020303" pitchFamily="18" charset="0"/>
              <a:buChar char="−"/>
            </a:pPr>
            <a:r>
              <a:rPr lang="en-US" sz="1050" dirty="0"/>
              <a:t>They are reduced by distributing fixed costs over more units of output. Larger cloud providers can therefore achieve economies of scale.</a:t>
            </a:r>
          </a:p>
          <a:p>
            <a:pPr marL="228600" indent="-228600">
              <a:buFont typeface="Arial" panose="020B0604020202020204" pitchFamily="34" charset="0"/>
              <a:buChar char="•"/>
            </a:pPr>
            <a:r>
              <a:rPr lang="en-US" sz="1050" dirty="0"/>
              <a:t>Cloudonomics Law #6: Superiority in numbers.</a:t>
            </a:r>
          </a:p>
          <a:p>
            <a:pPr lvl="1">
              <a:buFont typeface="Georgia" panose="02040502050405020303" pitchFamily="18" charset="0"/>
              <a:buChar char="−"/>
            </a:pPr>
            <a:r>
              <a:rPr lang="en-US" sz="1050" dirty="0"/>
              <a:t>Superiority in numbers is the most important factor in the result of a combat. Service providers have the scale to fight rogue attacks.</a:t>
            </a:r>
          </a:p>
          <a:p>
            <a:pPr marL="228600" indent="-228600">
              <a:buFont typeface="Arial" panose="020B0604020202020204" pitchFamily="34" charset="0"/>
              <a:buChar char="•"/>
            </a:pPr>
            <a:r>
              <a:rPr lang="en-US" sz="1050" dirty="0"/>
              <a:t>Cloudonomics Law #7: Space-time is a continuum.</a:t>
            </a:r>
          </a:p>
          <a:p>
            <a:pPr lvl="1">
              <a:buFont typeface="Georgia" panose="02040502050405020303" pitchFamily="18" charset="0"/>
              <a:buChar char="−"/>
            </a:pPr>
            <a:r>
              <a:rPr lang="en-US" sz="1050" dirty="0"/>
              <a:t>Organizations derive competitive advantage from responding to changing business conditions faster than the competition. With Cloud scalability, for the same cost, a business can accelerate its information processing and decision-making.</a:t>
            </a:r>
          </a:p>
          <a:p>
            <a:pPr marL="228600" indent="-228600">
              <a:buFont typeface="Arial" panose="020B0604020202020204" pitchFamily="34" charset="0"/>
              <a:buChar char="•"/>
            </a:pPr>
            <a:r>
              <a:rPr lang="en-US" sz="1050" dirty="0"/>
              <a:t>Cloudonomics Law #8: Dispersion is the inverse square of latency.</a:t>
            </a:r>
          </a:p>
          <a:p>
            <a:pPr lvl="1">
              <a:buFont typeface="Georgia" panose="02040502050405020303" pitchFamily="18" charset="0"/>
              <a:buChar char="−"/>
            </a:pPr>
            <a:r>
              <a:rPr lang="en-US" sz="1050" dirty="0"/>
              <a:t>Reduced latency is increasingly essential to modern applications. A Cloud Computing provider is able to provide more nodes, and hence reduced latency, than an enterprise would want to deploy.</a:t>
            </a:r>
          </a:p>
          <a:p>
            <a:pPr marL="228600" indent="-228600">
              <a:buFont typeface="Arial" panose="020B0604020202020204" pitchFamily="34" charset="0"/>
              <a:buChar char="•"/>
            </a:pPr>
            <a:r>
              <a:rPr lang="en-US" sz="1050" dirty="0"/>
              <a:t>Cloudonomics Law #9: Don’t put all your eggs in one basket.</a:t>
            </a:r>
          </a:p>
          <a:p>
            <a:pPr lvl="1">
              <a:buFont typeface="Georgia" panose="02040502050405020303" pitchFamily="18" charset="0"/>
              <a:buChar char="−"/>
            </a:pPr>
            <a:r>
              <a:rPr lang="en-US" sz="1050" dirty="0"/>
              <a:t>The reliability of a system increases with the addition of redundant, geographically dispersed components such as data centers and storage arrays. Cloud Computing vendors have the scale and diversity to do so.</a:t>
            </a:r>
          </a:p>
          <a:p>
            <a:pPr marL="228600" indent="-228600">
              <a:buFont typeface="Arial" panose="020B0604020202020204" pitchFamily="34" charset="0"/>
              <a:buChar char="•"/>
            </a:pPr>
            <a:r>
              <a:rPr lang="en-US" sz="1050" dirty="0"/>
              <a:t>Cloudonomics Law #10: An object at rest tends to stay at rest.</a:t>
            </a:r>
          </a:p>
          <a:p>
            <a:pPr lvl="1">
              <a:buFont typeface="Georgia" panose="02040502050405020303" pitchFamily="18" charset="0"/>
              <a:buChar char="−"/>
            </a:pPr>
            <a:r>
              <a:rPr lang="en-US" sz="1050" dirty="0"/>
              <a:t>A data center is a very large object. Private data centers tend to remain in locations for reasons such as being where the company was founded, or where they got a good deal on property or a lease. A Cloud service provider can locate greenfield sites optimally and without such limits of legacy logic.</a:t>
            </a:r>
          </a:p>
        </p:txBody>
      </p:sp>
      <p:sp>
        <p:nvSpPr>
          <p:cNvPr id="4" name="Slide Number Placeholder 3">
            <a:extLst>
              <a:ext uri="{FF2B5EF4-FFF2-40B4-BE49-F238E27FC236}">
                <a16:creationId xmlns:a16="http://schemas.microsoft.com/office/drawing/2014/main" id="{6CB12100-87A6-45AE-B67C-415BADD1E73B}"/>
              </a:ext>
            </a:extLst>
          </p:cNvPr>
          <p:cNvSpPr>
            <a:spLocks noGrp="1"/>
          </p:cNvSpPr>
          <p:nvPr>
            <p:ph type="sldNum" sz="quarter" idx="12"/>
          </p:nvPr>
        </p:nvSpPr>
        <p:spPr/>
        <p:txBody>
          <a:bodyPr/>
          <a:lstStyle/>
          <a:p>
            <a:fld id="{A2CEE53A-19EC-654D-82C1-D215F6FEFF18}" type="slidenum">
              <a:rPr lang="en-US" smtClean="0"/>
              <a:pPr/>
              <a:t>31</a:t>
            </a:fld>
            <a:endParaRPr lang="en-US" dirty="0"/>
          </a:p>
        </p:txBody>
      </p:sp>
    </p:spTree>
    <p:extLst>
      <p:ext uri="{BB962C8B-B14F-4D97-AF65-F5344CB8AC3E}">
        <p14:creationId xmlns:p14="http://schemas.microsoft.com/office/powerpoint/2010/main" val="617592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So… IT doesn’t matter?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955" y="1346200"/>
            <a:ext cx="8607018" cy="4648200"/>
          </a:xfrm>
          <a:prstGeom prst="rect">
            <a:avLst/>
          </a:prstGeom>
        </p:spPr>
      </p:pic>
    </p:spTree>
    <p:extLst>
      <p:ext uri="{BB962C8B-B14F-4D97-AF65-F5344CB8AC3E}">
        <p14:creationId xmlns:p14="http://schemas.microsoft.com/office/powerpoint/2010/main" val="3364024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Remove waste!</a:t>
            </a:r>
          </a:p>
        </p:txBody>
      </p:sp>
      <p:sp>
        <p:nvSpPr>
          <p:cNvPr id="4" name="TextBox 3"/>
          <p:cNvSpPr txBox="1"/>
          <p:nvPr/>
        </p:nvSpPr>
        <p:spPr>
          <a:xfrm>
            <a:off x="5511600" y="6106404"/>
            <a:ext cx="2799164" cy="338554"/>
          </a:xfrm>
          <a:prstGeom prst="rect">
            <a:avLst/>
          </a:prstGeom>
          <a:noFill/>
        </p:spPr>
        <p:txBody>
          <a:bodyPr wrap="none" rtlCol="0">
            <a:spAutoFit/>
          </a:bodyPr>
          <a:lstStyle/>
          <a:p>
            <a:r>
              <a:rPr lang="en-US" sz="1600" i="1" dirty="0"/>
              <a:t>Dr. Werner </a:t>
            </a:r>
            <a:r>
              <a:rPr lang="en-US" sz="1600" i="1" dirty="0" err="1"/>
              <a:t>Vogels</a:t>
            </a:r>
            <a:r>
              <a:rPr lang="en-US" sz="1600" i="1" dirty="0"/>
              <a:t> @ HICSS</a:t>
            </a:r>
          </a:p>
        </p:txBody>
      </p:sp>
      <p:sp>
        <p:nvSpPr>
          <p:cNvPr id="5" name="Rectangle 4"/>
          <p:cNvSpPr/>
          <p:nvPr/>
        </p:nvSpPr>
        <p:spPr>
          <a:xfrm>
            <a:off x="3610708" y="2667000"/>
            <a:ext cx="5105400" cy="914400"/>
          </a:xfrm>
          <a:prstGeom prst="rect">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781908" y="2667000"/>
            <a:ext cx="1828800" cy="914400"/>
          </a:xfrm>
          <a:prstGeom prst="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949700" y="2801034"/>
            <a:ext cx="4470400" cy="646331"/>
          </a:xfrm>
          <a:prstGeom prst="rect">
            <a:avLst/>
          </a:prstGeom>
          <a:noFill/>
        </p:spPr>
        <p:txBody>
          <a:bodyPr wrap="square" rtlCol="0">
            <a:spAutoFit/>
          </a:bodyPr>
          <a:lstStyle/>
          <a:p>
            <a:pPr algn="ctr"/>
            <a:r>
              <a:rPr lang="en-US" b="1" dirty="0">
                <a:solidFill>
                  <a:schemeClr val="accent5">
                    <a:lumMod val="75000"/>
                  </a:schemeClr>
                </a:solidFill>
              </a:rPr>
              <a:t>Managing All of the</a:t>
            </a:r>
            <a:br>
              <a:rPr lang="en-US" b="1" dirty="0">
                <a:solidFill>
                  <a:schemeClr val="accent5">
                    <a:lumMod val="75000"/>
                  </a:schemeClr>
                </a:solidFill>
              </a:rPr>
            </a:br>
            <a:r>
              <a:rPr lang="en-US" b="1" dirty="0">
                <a:solidFill>
                  <a:schemeClr val="accent5">
                    <a:lumMod val="75000"/>
                  </a:schemeClr>
                </a:solidFill>
              </a:rPr>
              <a:t>“Undifferentiated Heavy Lifting”</a:t>
            </a:r>
          </a:p>
        </p:txBody>
      </p:sp>
      <p:sp>
        <p:nvSpPr>
          <p:cNvPr id="8" name="TextBox 7"/>
          <p:cNvSpPr txBox="1"/>
          <p:nvPr/>
        </p:nvSpPr>
        <p:spPr>
          <a:xfrm>
            <a:off x="1934308" y="2806896"/>
            <a:ext cx="1524000" cy="646331"/>
          </a:xfrm>
          <a:prstGeom prst="rect">
            <a:avLst/>
          </a:prstGeom>
          <a:noFill/>
        </p:spPr>
        <p:txBody>
          <a:bodyPr wrap="square" rtlCol="0">
            <a:spAutoFit/>
          </a:bodyPr>
          <a:lstStyle/>
          <a:p>
            <a:pPr algn="ctr"/>
            <a:r>
              <a:rPr lang="en-US" b="1" dirty="0">
                <a:solidFill>
                  <a:srgbClr val="0070C0"/>
                </a:solidFill>
              </a:rPr>
              <a:t>Your Business</a:t>
            </a:r>
          </a:p>
        </p:txBody>
      </p:sp>
      <p:sp>
        <p:nvSpPr>
          <p:cNvPr id="9" name="Right Brace 8"/>
          <p:cNvSpPr/>
          <p:nvPr/>
        </p:nvSpPr>
        <p:spPr>
          <a:xfrm rot="16200000">
            <a:off x="2524858" y="1581150"/>
            <a:ext cx="342900" cy="1828800"/>
          </a:xfrm>
          <a:prstGeom prst="rightBrace">
            <a:avLst>
              <a:gd name="adj1" fmla="val 42521"/>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p:cNvSpPr/>
          <p:nvPr/>
        </p:nvSpPr>
        <p:spPr>
          <a:xfrm rot="16200000">
            <a:off x="6000750" y="-48359"/>
            <a:ext cx="342900" cy="5087815"/>
          </a:xfrm>
          <a:prstGeom prst="rightBrace">
            <a:avLst>
              <a:gd name="adj1" fmla="val 42521"/>
              <a:gd name="adj2" fmla="val 50000"/>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2385966" y="1954766"/>
            <a:ext cx="643125" cy="369332"/>
          </a:xfrm>
          <a:prstGeom prst="rect">
            <a:avLst/>
          </a:prstGeom>
          <a:noFill/>
        </p:spPr>
        <p:txBody>
          <a:bodyPr wrap="none" rtlCol="0">
            <a:spAutoFit/>
          </a:bodyPr>
          <a:lstStyle/>
          <a:p>
            <a:r>
              <a:rPr lang="en-US" b="1" dirty="0">
                <a:solidFill>
                  <a:srgbClr val="0070C0"/>
                </a:solidFill>
              </a:rPr>
              <a:t>30%</a:t>
            </a:r>
          </a:p>
        </p:txBody>
      </p:sp>
      <p:sp>
        <p:nvSpPr>
          <p:cNvPr id="12" name="TextBox 11"/>
          <p:cNvSpPr txBox="1"/>
          <p:nvPr/>
        </p:nvSpPr>
        <p:spPr>
          <a:xfrm>
            <a:off x="5841845" y="1954766"/>
            <a:ext cx="643125" cy="369332"/>
          </a:xfrm>
          <a:prstGeom prst="rect">
            <a:avLst/>
          </a:prstGeom>
          <a:noFill/>
        </p:spPr>
        <p:txBody>
          <a:bodyPr wrap="none" rtlCol="0">
            <a:spAutoFit/>
          </a:bodyPr>
          <a:lstStyle/>
          <a:p>
            <a:r>
              <a:rPr lang="en-US" b="1" dirty="0">
                <a:solidFill>
                  <a:schemeClr val="accent5">
                    <a:lumMod val="75000"/>
                  </a:schemeClr>
                </a:solidFill>
              </a:rPr>
              <a:t>70%</a:t>
            </a:r>
          </a:p>
        </p:txBody>
      </p:sp>
      <p:sp>
        <p:nvSpPr>
          <p:cNvPr id="13" name="TextBox 12"/>
          <p:cNvSpPr txBox="1"/>
          <p:nvPr/>
        </p:nvSpPr>
        <p:spPr>
          <a:xfrm>
            <a:off x="-101755" y="2801033"/>
            <a:ext cx="2036063" cy="646331"/>
          </a:xfrm>
          <a:prstGeom prst="rect">
            <a:avLst/>
          </a:prstGeom>
          <a:noFill/>
        </p:spPr>
        <p:txBody>
          <a:bodyPr wrap="square" rtlCol="0">
            <a:spAutoFit/>
          </a:bodyPr>
          <a:lstStyle/>
          <a:p>
            <a:pPr algn="ctr"/>
            <a:r>
              <a:rPr lang="en-US" dirty="0"/>
              <a:t>On-Premise</a:t>
            </a:r>
            <a:br>
              <a:rPr lang="en-US" dirty="0"/>
            </a:br>
            <a:r>
              <a:rPr lang="en-US" dirty="0"/>
              <a:t>Infrastructure</a:t>
            </a:r>
          </a:p>
        </p:txBody>
      </p:sp>
      <p:sp>
        <p:nvSpPr>
          <p:cNvPr id="14" name="TextBox 13"/>
          <p:cNvSpPr txBox="1"/>
          <p:nvPr/>
        </p:nvSpPr>
        <p:spPr>
          <a:xfrm>
            <a:off x="533400" y="4237896"/>
            <a:ext cx="8000680" cy="954107"/>
          </a:xfrm>
          <a:prstGeom prst="rect">
            <a:avLst/>
          </a:prstGeom>
          <a:noFill/>
        </p:spPr>
        <p:txBody>
          <a:bodyPr wrap="square" rtlCol="0">
            <a:spAutoFit/>
          </a:bodyPr>
          <a:lstStyle/>
          <a:p>
            <a:pPr algn="ctr"/>
            <a:r>
              <a:rPr lang="en-US" sz="2800" b="1" dirty="0"/>
              <a:t>“Waste is anything that does not lead to direct value for the customer”</a:t>
            </a:r>
          </a:p>
        </p:txBody>
      </p:sp>
    </p:spTree>
    <p:extLst>
      <p:ext uri="{BB962C8B-B14F-4D97-AF65-F5344CB8AC3E}">
        <p14:creationId xmlns:p14="http://schemas.microsoft.com/office/powerpoint/2010/main" val="3105004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781908" y="3924301"/>
            <a:ext cx="5105400" cy="914400"/>
          </a:xfrm>
          <a:prstGeom prst="rect">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cap="none" dirty="0"/>
              <a:t>Remove waste… with cloud!</a:t>
            </a:r>
          </a:p>
        </p:txBody>
      </p:sp>
      <p:sp>
        <p:nvSpPr>
          <p:cNvPr id="4" name="TextBox 3"/>
          <p:cNvSpPr txBox="1"/>
          <p:nvPr/>
        </p:nvSpPr>
        <p:spPr>
          <a:xfrm>
            <a:off x="5511600" y="6106404"/>
            <a:ext cx="2799164" cy="338554"/>
          </a:xfrm>
          <a:prstGeom prst="rect">
            <a:avLst/>
          </a:prstGeom>
          <a:noFill/>
        </p:spPr>
        <p:txBody>
          <a:bodyPr wrap="none" rtlCol="0">
            <a:spAutoFit/>
          </a:bodyPr>
          <a:lstStyle/>
          <a:p>
            <a:r>
              <a:rPr lang="en-US" sz="1600" i="1" dirty="0"/>
              <a:t>Dr. Werner </a:t>
            </a:r>
            <a:r>
              <a:rPr lang="en-US" sz="1600" i="1" dirty="0" err="1"/>
              <a:t>Vogels</a:t>
            </a:r>
            <a:r>
              <a:rPr lang="en-US" sz="1600" i="1" dirty="0"/>
              <a:t> @ HICSS</a:t>
            </a:r>
          </a:p>
        </p:txBody>
      </p:sp>
      <p:sp>
        <p:nvSpPr>
          <p:cNvPr id="5" name="Rectangle 4"/>
          <p:cNvSpPr/>
          <p:nvPr/>
        </p:nvSpPr>
        <p:spPr>
          <a:xfrm>
            <a:off x="3610708" y="2667000"/>
            <a:ext cx="5105400" cy="914400"/>
          </a:xfrm>
          <a:prstGeom prst="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781908" y="2667000"/>
            <a:ext cx="1828800" cy="914400"/>
          </a:xfrm>
          <a:prstGeom prst="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763109" y="2801034"/>
            <a:ext cx="4822091" cy="646331"/>
          </a:xfrm>
          <a:prstGeom prst="rect">
            <a:avLst/>
          </a:prstGeom>
          <a:noFill/>
        </p:spPr>
        <p:txBody>
          <a:bodyPr wrap="square" rtlCol="0">
            <a:spAutoFit/>
          </a:bodyPr>
          <a:lstStyle/>
          <a:p>
            <a:pPr algn="ctr"/>
            <a:r>
              <a:rPr lang="en-US" b="1" dirty="0">
                <a:solidFill>
                  <a:srgbClr val="0070C0"/>
                </a:solidFill>
              </a:rPr>
              <a:t>Managing All of the</a:t>
            </a:r>
            <a:br>
              <a:rPr lang="en-US" b="1" dirty="0">
                <a:solidFill>
                  <a:srgbClr val="0070C0"/>
                </a:solidFill>
              </a:rPr>
            </a:br>
            <a:r>
              <a:rPr lang="en-US" b="1" dirty="0">
                <a:solidFill>
                  <a:srgbClr val="0070C0"/>
                </a:solidFill>
              </a:rPr>
              <a:t>“Undifferentiated Heavy Lifting”</a:t>
            </a:r>
          </a:p>
        </p:txBody>
      </p:sp>
      <p:sp>
        <p:nvSpPr>
          <p:cNvPr id="8" name="TextBox 7"/>
          <p:cNvSpPr txBox="1"/>
          <p:nvPr/>
        </p:nvSpPr>
        <p:spPr>
          <a:xfrm>
            <a:off x="1934308" y="2806896"/>
            <a:ext cx="1524000" cy="646331"/>
          </a:xfrm>
          <a:prstGeom prst="rect">
            <a:avLst/>
          </a:prstGeom>
          <a:noFill/>
        </p:spPr>
        <p:txBody>
          <a:bodyPr wrap="square" rtlCol="0">
            <a:spAutoFit/>
          </a:bodyPr>
          <a:lstStyle/>
          <a:p>
            <a:pPr algn="ctr"/>
            <a:r>
              <a:rPr lang="en-US" b="1" dirty="0">
                <a:solidFill>
                  <a:srgbClr val="0070C0"/>
                </a:solidFill>
              </a:rPr>
              <a:t>Your Business</a:t>
            </a:r>
          </a:p>
        </p:txBody>
      </p:sp>
      <p:sp>
        <p:nvSpPr>
          <p:cNvPr id="9" name="Right Brace 8"/>
          <p:cNvSpPr/>
          <p:nvPr/>
        </p:nvSpPr>
        <p:spPr>
          <a:xfrm rot="16200000">
            <a:off x="2524858" y="1581150"/>
            <a:ext cx="342900" cy="1828800"/>
          </a:xfrm>
          <a:prstGeom prst="rightBrace">
            <a:avLst>
              <a:gd name="adj1" fmla="val 42521"/>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p:cNvSpPr/>
          <p:nvPr/>
        </p:nvSpPr>
        <p:spPr>
          <a:xfrm rot="16200000">
            <a:off x="6000750" y="-48359"/>
            <a:ext cx="342900" cy="5087815"/>
          </a:xfrm>
          <a:prstGeom prst="rightBrace">
            <a:avLst>
              <a:gd name="adj1" fmla="val 42521"/>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2385966" y="1954766"/>
            <a:ext cx="643125" cy="369332"/>
          </a:xfrm>
          <a:prstGeom prst="rect">
            <a:avLst/>
          </a:prstGeom>
          <a:noFill/>
        </p:spPr>
        <p:txBody>
          <a:bodyPr wrap="none" rtlCol="0">
            <a:spAutoFit/>
          </a:bodyPr>
          <a:lstStyle/>
          <a:p>
            <a:r>
              <a:rPr lang="en-US" b="1" dirty="0">
                <a:solidFill>
                  <a:srgbClr val="0070C0"/>
                </a:solidFill>
              </a:rPr>
              <a:t>30%</a:t>
            </a:r>
          </a:p>
        </p:txBody>
      </p:sp>
      <p:sp>
        <p:nvSpPr>
          <p:cNvPr id="12" name="TextBox 11"/>
          <p:cNvSpPr txBox="1"/>
          <p:nvPr/>
        </p:nvSpPr>
        <p:spPr>
          <a:xfrm>
            <a:off x="5841845" y="1954766"/>
            <a:ext cx="643125" cy="369332"/>
          </a:xfrm>
          <a:prstGeom prst="rect">
            <a:avLst/>
          </a:prstGeom>
          <a:noFill/>
        </p:spPr>
        <p:txBody>
          <a:bodyPr wrap="none" rtlCol="0">
            <a:spAutoFit/>
          </a:bodyPr>
          <a:lstStyle/>
          <a:p>
            <a:r>
              <a:rPr lang="en-US" b="1" dirty="0">
                <a:solidFill>
                  <a:srgbClr val="0070C0"/>
                </a:solidFill>
              </a:rPr>
              <a:t>70%</a:t>
            </a:r>
          </a:p>
        </p:txBody>
      </p:sp>
      <p:sp>
        <p:nvSpPr>
          <p:cNvPr id="13" name="TextBox 12"/>
          <p:cNvSpPr txBox="1"/>
          <p:nvPr/>
        </p:nvSpPr>
        <p:spPr>
          <a:xfrm>
            <a:off x="-101755" y="2801033"/>
            <a:ext cx="2036063" cy="646331"/>
          </a:xfrm>
          <a:prstGeom prst="rect">
            <a:avLst/>
          </a:prstGeom>
          <a:noFill/>
        </p:spPr>
        <p:txBody>
          <a:bodyPr wrap="square" rtlCol="0">
            <a:spAutoFit/>
          </a:bodyPr>
          <a:lstStyle/>
          <a:p>
            <a:pPr algn="ctr"/>
            <a:r>
              <a:rPr lang="en-US" dirty="0"/>
              <a:t>On-Premise</a:t>
            </a:r>
            <a:br>
              <a:rPr lang="en-US" dirty="0"/>
            </a:br>
            <a:r>
              <a:rPr lang="en-US" dirty="0"/>
              <a:t>Infrastructure</a:t>
            </a:r>
          </a:p>
        </p:txBody>
      </p:sp>
      <p:sp>
        <p:nvSpPr>
          <p:cNvPr id="15" name="Rectangle 14"/>
          <p:cNvSpPr/>
          <p:nvPr/>
        </p:nvSpPr>
        <p:spPr>
          <a:xfrm>
            <a:off x="6887308" y="3924301"/>
            <a:ext cx="1828800" cy="914400"/>
          </a:xfrm>
          <a:prstGeom prst="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072912" y="4063536"/>
            <a:ext cx="2523392" cy="646331"/>
          </a:xfrm>
          <a:prstGeom prst="rect">
            <a:avLst/>
          </a:prstGeom>
          <a:noFill/>
        </p:spPr>
        <p:txBody>
          <a:bodyPr wrap="square" rtlCol="0">
            <a:spAutoFit/>
          </a:bodyPr>
          <a:lstStyle/>
          <a:p>
            <a:pPr algn="ctr"/>
            <a:r>
              <a:rPr lang="en-US" b="1" dirty="0">
                <a:solidFill>
                  <a:schemeClr val="accent5">
                    <a:lumMod val="75000"/>
                  </a:schemeClr>
                </a:solidFill>
              </a:rPr>
              <a:t>More Time to Focus on Your Business</a:t>
            </a:r>
          </a:p>
        </p:txBody>
      </p:sp>
      <p:sp>
        <p:nvSpPr>
          <p:cNvPr id="18" name="TextBox 17"/>
          <p:cNvSpPr txBox="1"/>
          <p:nvPr/>
        </p:nvSpPr>
        <p:spPr>
          <a:xfrm>
            <a:off x="6734909" y="3915371"/>
            <a:ext cx="2088815" cy="923330"/>
          </a:xfrm>
          <a:prstGeom prst="rect">
            <a:avLst/>
          </a:prstGeom>
          <a:noFill/>
        </p:spPr>
        <p:txBody>
          <a:bodyPr wrap="square" rtlCol="0">
            <a:spAutoFit/>
          </a:bodyPr>
          <a:lstStyle/>
          <a:p>
            <a:pPr algn="ctr"/>
            <a:r>
              <a:rPr lang="en-US" b="1" dirty="0">
                <a:solidFill>
                  <a:srgbClr val="0070C0"/>
                </a:solidFill>
              </a:rPr>
              <a:t>Configuring Your Cloud Assets</a:t>
            </a:r>
          </a:p>
        </p:txBody>
      </p:sp>
      <p:sp>
        <p:nvSpPr>
          <p:cNvPr id="19" name="Right Brace 18"/>
          <p:cNvSpPr/>
          <p:nvPr/>
        </p:nvSpPr>
        <p:spPr>
          <a:xfrm rot="5400000">
            <a:off x="4171950" y="2484771"/>
            <a:ext cx="342900" cy="5087815"/>
          </a:xfrm>
          <a:prstGeom prst="rightBrace">
            <a:avLst>
              <a:gd name="adj1" fmla="val 42521"/>
              <a:gd name="adj2" fmla="val 50000"/>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p:cNvSpPr/>
          <p:nvPr/>
        </p:nvSpPr>
        <p:spPr>
          <a:xfrm rot="5400000">
            <a:off x="7630258" y="4106153"/>
            <a:ext cx="342900" cy="1828800"/>
          </a:xfrm>
          <a:prstGeom prst="rightBrace">
            <a:avLst>
              <a:gd name="adj1" fmla="val 42521"/>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7480145" y="5207978"/>
            <a:ext cx="643125" cy="369332"/>
          </a:xfrm>
          <a:prstGeom prst="rect">
            <a:avLst/>
          </a:prstGeom>
          <a:noFill/>
        </p:spPr>
        <p:txBody>
          <a:bodyPr wrap="none" rtlCol="0">
            <a:spAutoFit/>
          </a:bodyPr>
          <a:lstStyle/>
          <a:p>
            <a:r>
              <a:rPr lang="en-US" b="1" dirty="0">
                <a:solidFill>
                  <a:srgbClr val="0070C0"/>
                </a:solidFill>
              </a:rPr>
              <a:t>30%</a:t>
            </a:r>
          </a:p>
        </p:txBody>
      </p:sp>
      <p:sp>
        <p:nvSpPr>
          <p:cNvPr id="22" name="TextBox 21"/>
          <p:cNvSpPr txBox="1"/>
          <p:nvPr/>
        </p:nvSpPr>
        <p:spPr>
          <a:xfrm>
            <a:off x="4013045" y="5191334"/>
            <a:ext cx="643125" cy="369332"/>
          </a:xfrm>
          <a:prstGeom prst="rect">
            <a:avLst/>
          </a:prstGeom>
          <a:noFill/>
        </p:spPr>
        <p:txBody>
          <a:bodyPr wrap="none" rtlCol="0">
            <a:spAutoFit/>
          </a:bodyPr>
          <a:lstStyle/>
          <a:p>
            <a:r>
              <a:rPr lang="en-US" b="1" dirty="0">
                <a:solidFill>
                  <a:schemeClr val="accent5">
                    <a:lumMod val="75000"/>
                  </a:schemeClr>
                </a:solidFill>
              </a:rPr>
              <a:t>70%</a:t>
            </a:r>
          </a:p>
        </p:txBody>
      </p:sp>
      <p:sp>
        <p:nvSpPr>
          <p:cNvPr id="23" name="TextBox 22"/>
          <p:cNvSpPr txBox="1"/>
          <p:nvPr/>
        </p:nvSpPr>
        <p:spPr>
          <a:xfrm>
            <a:off x="-101756" y="3938449"/>
            <a:ext cx="2036063" cy="923330"/>
          </a:xfrm>
          <a:prstGeom prst="rect">
            <a:avLst/>
          </a:prstGeom>
          <a:noFill/>
        </p:spPr>
        <p:txBody>
          <a:bodyPr wrap="square" rtlCol="0">
            <a:spAutoFit/>
          </a:bodyPr>
          <a:lstStyle/>
          <a:p>
            <a:pPr algn="ctr"/>
            <a:r>
              <a:rPr lang="en-US" dirty="0"/>
              <a:t>AWS</a:t>
            </a:r>
            <a:br>
              <a:rPr lang="en-US" dirty="0"/>
            </a:br>
            <a:r>
              <a:rPr lang="en-US" dirty="0"/>
              <a:t>Cloud-Based</a:t>
            </a:r>
            <a:br>
              <a:rPr lang="en-US" dirty="0"/>
            </a:br>
            <a:r>
              <a:rPr lang="en-US" dirty="0"/>
              <a:t>Infrastructure</a:t>
            </a:r>
          </a:p>
        </p:txBody>
      </p:sp>
    </p:spTree>
    <p:extLst>
      <p:ext uri="{BB962C8B-B14F-4D97-AF65-F5344CB8AC3E}">
        <p14:creationId xmlns:p14="http://schemas.microsoft.com/office/powerpoint/2010/main" val="214988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500"/>
                                        <p:tgtEl>
                                          <p:spTgt spid="1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7" grpId="0"/>
      <p:bldP spid="18" grpId="0"/>
      <p:bldP spid="19" grpId="0" animBg="1"/>
      <p:bldP spid="20" grpId="0" animBg="1"/>
      <p:bldP spid="21" grpId="0"/>
      <p:bldP spid="22" grpId="0"/>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Commoditization of Infrastructure</a:t>
            </a:r>
          </a:p>
        </p:txBody>
      </p:sp>
      <p:sp>
        <p:nvSpPr>
          <p:cNvPr id="3" name="Content Placeholder 2"/>
          <p:cNvSpPr>
            <a:spLocks noGrp="1"/>
          </p:cNvSpPr>
          <p:nvPr>
            <p:ph idx="1"/>
          </p:nvPr>
        </p:nvSpPr>
        <p:spPr>
          <a:xfrm>
            <a:off x="609600" y="1371600"/>
            <a:ext cx="8077200" cy="4648201"/>
          </a:xfrm>
        </p:spPr>
        <p:txBody>
          <a:bodyPr>
            <a:normAutofit fontScale="77500" lnSpcReduction="20000"/>
          </a:bodyPr>
          <a:lstStyle/>
          <a:p>
            <a:r>
              <a:rPr lang="en-US" dirty="0"/>
              <a:t>According to Gartner, </a:t>
            </a:r>
            <a:r>
              <a:rPr lang="en-US" dirty="0">
                <a:solidFill>
                  <a:srgbClr val="FF0000"/>
                </a:solidFill>
              </a:rPr>
              <a:t>IT maintenance</a:t>
            </a:r>
            <a:r>
              <a:rPr lang="en-US" dirty="0"/>
              <a:t> at around 80% of total IT expenditure!</a:t>
            </a:r>
          </a:p>
          <a:p>
            <a:endParaRPr lang="en-US" dirty="0"/>
          </a:p>
          <a:p>
            <a:r>
              <a:rPr lang="en-US" dirty="0"/>
              <a:t>The underlying trend here is pressure upon IT departments to produce greater outputs, with less resourcing </a:t>
            </a:r>
          </a:p>
          <a:p>
            <a:pPr lvl="1"/>
            <a:r>
              <a:rPr lang="en-US" dirty="0">
                <a:solidFill>
                  <a:schemeClr val="tx1"/>
                </a:solidFill>
              </a:rPr>
              <a:t>Cloud computing </a:t>
            </a:r>
            <a:r>
              <a:rPr lang="en-US" dirty="0"/>
              <a:t>offers the ability for IT departments to apply resources as, and where, they are needed</a:t>
            </a:r>
          </a:p>
          <a:p>
            <a:endParaRPr lang="en-US" dirty="0"/>
          </a:p>
          <a:p>
            <a:r>
              <a:rPr lang="en-US" dirty="0"/>
              <a:t>The savings to be gained from a move to the cloud free up IT resources for </a:t>
            </a:r>
            <a:r>
              <a:rPr lang="en-US" dirty="0">
                <a:solidFill>
                  <a:srgbClr val="FF0000"/>
                </a:solidFill>
              </a:rPr>
              <a:t>adding business value </a:t>
            </a:r>
            <a:r>
              <a:rPr lang="en-US" dirty="0"/>
              <a:t>rather than simply </a:t>
            </a:r>
            <a:r>
              <a:rPr lang="en-US" dirty="0">
                <a:solidFill>
                  <a:srgbClr val="FF0000"/>
                </a:solidFill>
              </a:rPr>
              <a:t>maintaining the status quo</a:t>
            </a:r>
          </a:p>
          <a:p>
            <a:endParaRPr lang="en-US" dirty="0"/>
          </a:p>
          <a:p>
            <a:r>
              <a:rPr lang="en-US" dirty="0"/>
              <a:t>Time is money, focus on what matters!</a:t>
            </a:r>
          </a:p>
          <a:p>
            <a:pPr>
              <a:buNone/>
            </a:pPr>
            <a:endParaRPr lang="en-US" dirty="0"/>
          </a:p>
        </p:txBody>
      </p:sp>
    </p:spTree>
    <p:extLst>
      <p:ext uri="{BB962C8B-B14F-4D97-AF65-F5344CB8AC3E}">
        <p14:creationId xmlns:p14="http://schemas.microsoft.com/office/powerpoint/2010/main" val="3765744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and Innovation</a:t>
            </a:r>
          </a:p>
        </p:txBody>
      </p:sp>
      <p:sp>
        <p:nvSpPr>
          <p:cNvPr id="3" name="Content Placeholder 2"/>
          <p:cNvSpPr>
            <a:spLocks noGrp="1"/>
          </p:cNvSpPr>
          <p:nvPr>
            <p:ph idx="1"/>
          </p:nvPr>
        </p:nvSpPr>
        <p:spPr>
          <a:xfrm>
            <a:off x="1143000" y="2362200"/>
            <a:ext cx="7315200" cy="2362200"/>
          </a:xfrm>
        </p:spPr>
        <p:txBody>
          <a:bodyPr>
            <a:noAutofit/>
          </a:bodyPr>
          <a:lstStyle/>
          <a:p>
            <a:pPr marL="114300" indent="0">
              <a:buNone/>
            </a:pPr>
            <a:r>
              <a:rPr lang="en-US" sz="4000" dirty="0">
                <a:solidFill>
                  <a:schemeClr val="accent5">
                    <a:lumMod val="75000"/>
                  </a:schemeClr>
                </a:solidFill>
              </a:rPr>
              <a:t>“If you want to increase innovation, you have to lower the cost of failure.”</a:t>
            </a:r>
          </a:p>
        </p:txBody>
      </p:sp>
      <p:sp>
        <p:nvSpPr>
          <p:cNvPr id="4" name="TextBox 3"/>
          <p:cNvSpPr txBox="1"/>
          <p:nvPr/>
        </p:nvSpPr>
        <p:spPr>
          <a:xfrm>
            <a:off x="5334000" y="4572000"/>
            <a:ext cx="2834430" cy="646331"/>
          </a:xfrm>
          <a:prstGeom prst="rect">
            <a:avLst/>
          </a:prstGeom>
          <a:noFill/>
        </p:spPr>
        <p:txBody>
          <a:bodyPr wrap="none" rtlCol="0">
            <a:spAutoFit/>
          </a:bodyPr>
          <a:lstStyle/>
          <a:p>
            <a:r>
              <a:rPr lang="en-US" dirty="0" err="1"/>
              <a:t>Joi</a:t>
            </a:r>
            <a:r>
              <a:rPr lang="en-US" dirty="0"/>
              <a:t> Ito</a:t>
            </a:r>
          </a:p>
          <a:p>
            <a:r>
              <a:rPr lang="en-US" dirty="0"/>
              <a:t>Director, MIT </a:t>
            </a:r>
            <a:r>
              <a:rPr lang="en-US"/>
              <a:t>Media Lab</a:t>
            </a:r>
            <a:endParaRPr lang="en-US" dirty="0"/>
          </a:p>
        </p:txBody>
      </p:sp>
    </p:spTree>
    <p:extLst>
      <p:ext uri="{BB962C8B-B14F-4D97-AF65-F5344CB8AC3E}">
        <p14:creationId xmlns:p14="http://schemas.microsoft.com/office/powerpoint/2010/main" val="2368442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to list a few…</a:t>
            </a:r>
          </a:p>
        </p:txBody>
      </p:sp>
      <p:sp>
        <p:nvSpPr>
          <p:cNvPr id="3" name="Content Placeholder 2"/>
          <p:cNvSpPr>
            <a:spLocks noGrp="1"/>
          </p:cNvSpPr>
          <p:nvPr>
            <p:ph idx="1"/>
          </p:nvPr>
        </p:nvSpPr>
        <p:spPr/>
        <p:txBody>
          <a:bodyPr>
            <a:normAutofit fontScale="77500" lnSpcReduction="20000"/>
          </a:bodyPr>
          <a:lstStyle/>
          <a:p>
            <a:pPr marL="457200" indent="-457200">
              <a:buFont typeface="Arial" panose="020B0604020202020204" pitchFamily="34" charset="0"/>
              <a:buChar char="•"/>
            </a:pPr>
            <a:r>
              <a:rPr lang="en-US" dirty="0">
                <a:solidFill>
                  <a:schemeClr val="accent5">
                    <a:lumMod val="50000"/>
                  </a:schemeClr>
                </a:solidFill>
                <a:hlinkClick r:id="rId3"/>
              </a:rPr>
              <a:t>Human Genome Project</a:t>
            </a:r>
            <a:endParaRPr lang="en-US" dirty="0">
              <a:solidFill>
                <a:schemeClr val="accent5">
                  <a:lumMod val="50000"/>
                </a:schemeClr>
              </a:solidFill>
            </a:endParaRPr>
          </a:p>
          <a:p>
            <a:pPr lvl="1"/>
            <a:r>
              <a:rPr lang="en-US" dirty="0"/>
              <a:t>Collaborative project to sequence every single letter of the human genetic code</a:t>
            </a:r>
          </a:p>
          <a:p>
            <a:pPr lvl="1"/>
            <a:r>
              <a:rPr lang="en-US" dirty="0"/>
              <a:t>Terabyte scale datasets and significant computational requirement</a:t>
            </a:r>
          </a:p>
          <a:p>
            <a:pPr marL="457200" indent="-457200">
              <a:buFont typeface="Arial" panose="020B0604020202020204" pitchFamily="34" charset="0"/>
              <a:buChar char="•"/>
            </a:pPr>
            <a:r>
              <a:rPr lang="en-US" dirty="0">
                <a:hlinkClick r:id="rId4"/>
              </a:rPr>
              <a:t>BaseSpace</a:t>
            </a:r>
            <a:endParaRPr lang="en-US" dirty="0"/>
          </a:p>
          <a:p>
            <a:pPr lvl="1"/>
            <a:r>
              <a:rPr lang="en-US" dirty="0"/>
              <a:t>Genomics cloud computing</a:t>
            </a:r>
          </a:p>
          <a:p>
            <a:pPr marL="457200" indent="-457200">
              <a:buFont typeface="Arial" panose="020B0604020202020204" pitchFamily="34" charset="0"/>
              <a:buChar char="•"/>
            </a:pPr>
            <a:r>
              <a:rPr lang="en-US" dirty="0">
                <a:hlinkClick r:id="rId5"/>
              </a:rPr>
              <a:t>Dropcam</a:t>
            </a:r>
            <a:endParaRPr lang="en-US" dirty="0"/>
          </a:p>
          <a:p>
            <a:pPr lvl="1"/>
            <a:r>
              <a:rPr lang="en-US" dirty="0"/>
              <a:t>Biggest inbound video service on the Web</a:t>
            </a:r>
          </a:p>
          <a:p>
            <a:pPr lvl="1"/>
            <a:r>
              <a:rPr lang="en-US" dirty="0"/>
              <a:t>More data uploaded per minute than YouTube!</a:t>
            </a:r>
          </a:p>
          <a:p>
            <a:pPr marL="457200" indent="-457200">
              <a:buFont typeface="Arial" panose="020B0604020202020204" pitchFamily="34" charset="0"/>
              <a:buChar char="•"/>
            </a:pPr>
            <a:r>
              <a:rPr lang="en-US" dirty="0" err="1">
                <a:hlinkClick r:id="rId6"/>
              </a:rPr>
              <a:t>SCiO</a:t>
            </a:r>
            <a:endParaRPr lang="en-US" dirty="0"/>
          </a:p>
          <a:p>
            <a:pPr lvl="1"/>
            <a:r>
              <a:rPr lang="en-US" dirty="0"/>
              <a:t>Pocket molecular sensor</a:t>
            </a:r>
          </a:p>
          <a:p>
            <a:pPr marL="457200" indent="-457200">
              <a:buFont typeface="Arial" panose="020B0604020202020204" pitchFamily="34" charset="0"/>
              <a:buChar char="•"/>
            </a:pPr>
            <a:r>
              <a:rPr lang="en-US" dirty="0">
                <a:hlinkClick r:id="rId7"/>
              </a:rPr>
              <a:t>Optapro</a:t>
            </a:r>
            <a:endParaRPr lang="en-US" dirty="0"/>
          </a:p>
        </p:txBody>
      </p:sp>
    </p:spTree>
    <p:extLst>
      <p:ext uri="{BB962C8B-B14F-4D97-AF65-F5344CB8AC3E}">
        <p14:creationId xmlns:p14="http://schemas.microsoft.com/office/powerpoint/2010/main" val="4067744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373" y="169130"/>
            <a:ext cx="7960179" cy="780439"/>
          </a:xfrm>
        </p:spPr>
        <p:txBody>
          <a:bodyPr>
            <a:normAutofit/>
          </a:bodyPr>
          <a:lstStyle/>
          <a:p>
            <a:r>
              <a:rPr lang="en-US" cap="none" dirty="0"/>
              <a:t>The Moving Frontier: The Cloud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6685" y="1078524"/>
            <a:ext cx="6099553" cy="4915174"/>
          </a:xfrm>
          <a:prstGeom prst="rect">
            <a:avLst/>
          </a:prstGeom>
        </p:spPr>
      </p:pic>
    </p:spTree>
    <p:extLst>
      <p:ext uri="{BB962C8B-B14F-4D97-AF65-F5344CB8AC3E}">
        <p14:creationId xmlns:p14="http://schemas.microsoft.com/office/powerpoint/2010/main" val="579987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0DE33-C06F-C749-AE0C-1BAE865AFA37}"/>
              </a:ext>
            </a:extLst>
          </p:cNvPr>
          <p:cNvSpPr>
            <a:spLocks noGrp="1"/>
          </p:cNvSpPr>
          <p:nvPr>
            <p:ph type="title"/>
          </p:nvPr>
        </p:nvSpPr>
        <p:spPr/>
        <p:txBody>
          <a:bodyPr/>
          <a:lstStyle/>
          <a:p>
            <a:r>
              <a:rPr lang="en-US" dirty="0"/>
              <a:t>So… What is Cloud?</a:t>
            </a:r>
          </a:p>
        </p:txBody>
      </p:sp>
      <p:sp>
        <p:nvSpPr>
          <p:cNvPr id="4" name="Slide Number Placeholder 3">
            <a:extLst>
              <a:ext uri="{FF2B5EF4-FFF2-40B4-BE49-F238E27FC236}">
                <a16:creationId xmlns:a16="http://schemas.microsoft.com/office/drawing/2014/main" id="{3768A1D4-ED57-5348-8AAC-048D2C1D8A0E}"/>
              </a:ext>
            </a:extLst>
          </p:cNvPr>
          <p:cNvSpPr>
            <a:spLocks noGrp="1"/>
          </p:cNvSpPr>
          <p:nvPr>
            <p:ph type="sldNum" sz="quarter" idx="12"/>
          </p:nvPr>
        </p:nvSpPr>
        <p:spPr/>
        <p:txBody>
          <a:bodyPr/>
          <a:lstStyle/>
          <a:p>
            <a:fld id="{A2CEE53A-19EC-654D-82C1-D215F6FEFF18}" type="slidenum">
              <a:rPr lang="en-US" smtClean="0"/>
              <a:pPr/>
              <a:t>3</a:t>
            </a:fld>
            <a:endParaRPr lang="en-US" dirty="0"/>
          </a:p>
        </p:txBody>
      </p:sp>
      <p:pic>
        <p:nvPicPr>
          <p:cNvPr id="5" name="Picture 4">
            <a:extLst>
              <a:ext uri="{FF2B5EF4-FFF2-40B4-BE49-F238E27FC236}">
                <a16:creationId xmlns:a16="http://schemas.microsoft.com/office/drawing/2014/main" id="{95D39EAE-429B-F545-8217-CCA19ACE1B20}"/>
              </a:ext>
            </a:extLst>
          </p:cNvPr>
          <p:cNvPicPr>
            <a:picLocks noChangeAspect="1"/>
          </p:cNvPicPr>
          <p:nvPr/>
        </p:nvPicPr>
        <p:blipFill rotWithShape="1">
          <a:blip r:embed="rId3"/>
          <a:srcRect t="11983" b="22019"/>
          <a:stretch/>
        </p:blipFill>
        <p:spPr>
          <a:xfrm>
            <a:off x="457201" y="1674813"/>
            <a:ext cx="7856984" cy="4044685"/>
          </a:xfrm>
          <a:prstGeom prst="rect">
            <a:avLst/>
          </a:prstGeom>
        </p:spPr>
      </p:pic>
    </p:spTree>
    <p:extLst>
      <p:ext uri="{BB962C8B-B14F-4D97-AF65-F5344CB8AC3E}">
        <p14:creationId xmlns:p14="http://schemas.microsoft.com/office/powerpoint/2010/main" val="1627531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F16512-DF4C-6F4A-93E5-FBE01A4FBA2A}"/>
              </a:ext>
            </a:extLst>
          </p:cNvPr>
          <p:cNvSpPr>
            <a:spLocks noGrp="1"/>
          </p:cNvSpPr>
          <p:nvPr>
            <p:ph type="ctrTitle"/>
          </p:nvPr>
        </p:nvSpPr>
        <p:spPr>
          <a:xfrm>
            <a:off x="457200" y="358925"/>
            <a:ext cx="6140370" cy="1643496"/>
          </a:xfrm>
        </p:spPr>
        <p:txBody>
          <a:bodyPr/>
          <a:lstStyle/>
          <a:p>
            <a:r>
              <a:rPr lang="en-US" dirty="0"/>
              <a:t>Security</a:t>
            </a:r>
          </a:p>
        </p:txBody>
      </p:sp>
      <p:sp>
        <p:nvSpPr>
          <p:cNvPr id="5" name="Text Placeholder 4">
            <a:extLst>
              <a:ext uri="{FF2B5EF4-FFF2-40B4-BE49-F238E27FC236}">
                <a16:creationId xmlns:a16="http://schemas.microsoft.com/office/drawing/2014/main" id="{8FAD94BD-D48A-B941-8821-05F9991F884F}"/>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BDFC2F38-38B2-3547-AAAD-657FC1267985}"/>
              </a:ext>
            </a:extLst>
          </p:cNvPr>
          <p:cNvSpPr>
            <a:spLocks noGrp="1"/>
          </p:cNvSpPr>
          <p:nvPr>
            <p:ph type="body" sz="quarter" idx="11"/>
          </p:nvPr>
        </p:nvSpPr>
        <p:spPr/>
        <p:txBody>
          <a:bodyPr/>
          <a:lstStyle/>
          <a:p>
            <a:endParaRPr lang="en-US"/>
          </a:p>
        </p:txBody>
      </p:sp>
      <p:sp>
        <p:nvSpPr>
          <p:cNvPr id="7" name="Text Placeholder 6">
            <a:extLst>
              <a:ext uri="{FF2B5EF4-FFF2-40B4-BE49-F238E27FC236}">
                <a16:creationId xmlns:a16="http://schemas.microsoft.com/office/drawing/2014/main" id="{CA0A8392-933C-9A48-8DBB-DC624EBE0E53}"/>
              </a:ext>
            </a:extLst>
          </p:cNvPr>
          <p:cNvSpPr>
            <a:spLocks noGrp="1"/>
          </p:cNvSpPr>
          <p:nvPr>
            <p:ph type="body" sz="quarter" idx="12"/>
          </p:nvPr>
        </p:nvSpPr>
        <p:spPr/>
        <p:txBody>
          <a:bodyPr/>
          <a:lstStyle/>
          <a:p>
            <a:endParaRPr lang="en-US"/>
          </a:p>
        </p:txBody>
      </p:sp>
      <p:sp>
        <p:nvSpPr>
          <p:cNvPr id="3" name="Slide Number Placeholder 2">
            <a:extLst>
              <a:ext uri="{FF2B5EF4-FFF2-40B4-BE49-F238E27FC236}">
                <a16:creationId xmlns:a16="http://schemas.microsoft.com/office/drawing/2014/main" id="{AC1DB971-4514-D04C-A49E-FA0CE4562B0A}"/>
              </a:ext>
            </a:extLst>
          </p:cNvPr>
          <p:cNvSpPr>
            <a:spLocks noGrp="1"/>
          </p:cNvSpPr>
          <p:nvPr>
            <p:ph type="sldNum" sz="quarter" idx="4294967295"/>
          </p:nvPr>
        </p:nvSpPr>
        <p:spPr>
          <a:xfrm>
            <a:off x="7975600" y="6297613"/>
            <a:ext cx="1168400" cy="365125"/>
          </a:xfrm>
        </p:spPr>
        <p:txBody>
          <a:bodyPr/>
          <a:lstStyle/>
          <a:p>
            <a:fld id="{A2CEE53A-19EC-654D-82C1-D215F6FEFF18}" type="slidenum">
              <a:rPr lang="en-US" smtClean="0"/>
              <a:pPr/>
              <a:t>39</a:t>
            </a:fld>
            <a:endParaRPr lang="en-US"/>
          </a:p>
        </p:txBody>
      </p:sp>
    </p:spTree>
    <p:extLst>
      <p:ext uri="{BB962C8B-B14F-4D97-AF65-F5344CB8AC3E}">
        <p14:creationId xmlns:p14="http://schemas.microsoft.com/office/powerpoint/2010/main" val="2771067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Security Failure May Bring Down Your Business!</a:t>
            </a:r>
            <a:endParaRPr lang="en-US" dirty="0"/>
          </a:p>
        </p:txBody>
      </p:sp>
      <p:sp>
        <p:nvSpPr>
          <p:cNvPr id="3" name="Content Placeholder 2"/>
          <p:cNvSpPr>
            <a:spLocks noGrp="1"/>
          </p:cNvSpPr>
          <p:nvPr>
            <p:ph idx="1"/>
          </p:nvPr>
        </p:nvSpPr>
        <p:spPr>
          <a:xfrm>
            <a:off x="1072722" y="1566334"/>
            <a:ext cx="6998558" cy="4275666"/>
          </a:xfrm>
        </p:spPr>
        <p:txBody>
          <a:bodyPr>
            <a:normAutofit fontScale="85000" lnSpcReduction="20000"/>
          </a:bodyPr>
          <a:lstStyle/>
          <a:p>
            <a:pPr marL="114300" indent="0">
              <a:buNone/>
            </a:pPr>
            <a:r>
              <a:rPr lang="en-US" dirty="0"/>
              <a:t>Code Spaces Falls After Unauthorized AWS Access</a:t>
            </a:r>
          </a:p>
          <a:p>
            <a:pPr marL="114300" indent="0">
              <a:buNone/>
            </a:pPr>
            <a:endParaRPr lang="en-US" dirty="0"/>
          </a:p>
          <a:p>
            <a:pPr marL="114300" indent="0">
              <a:buNone/>
            </a:pPr>
            <a:r>
              <a:rPr lang="en-US" dirty="0"/>
              <a:t>"Code Spaces </a:t>
            </a:r>
            <a:r>
              <a:rPr lang="en-US" b="1" dirty="0"/>
              <a:t>will not be able to operate </a:t>
            </a:r>
            <a:r>
              <a:rPr lang="en-US" dirty="0"/>
              <a:t>beyond this point, the cost of resolving this issue to date and the expected cost of refunding customers who have been left without the service they paid for will put Code Spaces in a </a:t>
            </a:r>
            <a:r>
              <a:rPr lang="en-US" b="1" dirty="0"/>
              <a:t>irreversible position both financially and in terms of ongoing credibility</a:t>
            </a:r>
            <a:r>
              <a:rPr lang="en-US" dirty="0"/>
              <a:t>," the company explained.</a:t>
            </a:r>
          </a:p>
          <a:p>
            <a:pPr marL="114300" indent="0">
              <a:buNone/>
            </a:pPr>
            <a:endParaRPr lang="en-US" dirty="0"/>
          </a:p>
          <a:p>
            <a:pPr marL="114300" indent="0">
              <a:buNone/>
            </a:pPr>
            <a:r>
              <a:rPr lang="en-US" sz="1200" i="1" dirty="0"/>
              <a:t>           (Ref: http://talkincloud.com/public-cloud/062014/code-spaces-falls-after-unauthorized-aws-access)</a:t>
            </a:r>
          </a:p>
          <a:p>
            <a:pPr marL="114300" indent="0">
              <a:buNone/>
            </a:pPr>
            <a:endParaRPr lang="en-US" dirty="0"/>
          </a:p>
        </p:txBody>
      </p:sp>
    </p:spTree>
    <p:extLst>
      <p:ext uri="{BB962C8B-B14F-4D97-AF65-F5344CB8AC3E}">
        <p14:creationId xmlns:p14="http://schemas.microsoft.com/office/powerpoint/2010/main" val="25749536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Computer Security?</a:t>
            </a:r>
          </a:p>
        </p:txBody>
      </p:sp>
      <p:sp>
        <p:nvSpPr>
          <p:cNvPr id="4" name="Rectangle 3"/>
          <p:cNvSpPr txBox="1">
            <a:spLocks noChangeArrowheads="1"/>
          </p:cNvSpPr>
          <p:nvPr/>
        </p:nvSpPr>
        <p:spPr>
          <a:xfrm>
            <a:off x="457200" y="1981200"/>
            <a:ext cx="8229600" cy="2895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charset="2"/>
              <a:buNone/>
              <a:tabLst/>
              <a:defRPr/>
            </a:pPr>
            <a:r>
              <a:rPr kumimoji="0" lang="en-US" sz="2400" b="1" i="0" u="none" strike="noStrike" kern="1200" cap="none" spc="0" normalizeH="0" baseline="0" noProof="0" dirty="0">
                <a:ln>
                  <a:noFill/>
                </a:ln>
                <a:solidFill>
                  <a:schemeClr val="tx1"/>
                </a:solidFill>
                <a:effectLst/>
                <a:uLnTx/>
                <a:uFillTx/>
                <a:latin typeface="Georgia" panose="02040502050405020303" pitchFamily="18" charset="0"/>
              </a:rPr>
              <a:t>	Computer Security:</a:t>
            </a:r>
            <a:r>
              <a:rPr kumimoji="0" lang="en-US" sz="2400" b="0" i="0" u="none" strike="noStrike" kern="1200" cap="none" spc="0" normalizeH="0" baseline="0" noProof="0" dirty="0">
                <a:ln>
                  <a:noFill/>
                </a:ln>
                <a:solidFill>
                  <a:schemeClr val="tx1"/>
                </a:solidFill>
                <a:effectLst/>
                <a:uLnTx/>
                <a:uFillTx/>
                <a:latin typeface="Georgia" panose="02040502050405020303" pitchFamily="18" charset="0"/>
              </a:rPr>
              <a:t> protection afforded to an automated information system in order to attain the applicable objectives of preserving the </a:t>
            </a:r>
            <a:r>
              <a:rPr kumimoji="0" lang="en-US" sz="2400" b="1" i="0" u="none" strike="noStrike" kern="1200" cap="none" spc="0" normalizeH="0" baseline="0" noProof="0" dirty="0">
                <a:ln>
                  <a:noFill/>
                </a:ln>
                <a:solidFill>
                  <a:srgbClr val="FF0000"/>
                </a:solidFill>
                <a:effectLst/>
                <a:uLnTx/>
                <a:uFillTx/>
                <a:latin typeface="Georgia" panose="02040502050405020303" pitchFamily="18" charset="0"/>
              </a:rPr>
              <a:t>integrity</a:t>
            </a:r>
            <a:r>
              <a:rPr kumimoji="0" lang="en-US" sz="2400" b="0" i="0" u="none" strike="noStrike" kern="1200" cap="none" spc="0" normalizeH="0" baseline="0" noProof="0" dirty="0">
                <a:ln>
                  <a:noFill/>
                </a:ln>
                <a:solidFill>
                  <a:schemeClr val="tx1"/>
                </a:solidFill>
                <a:effectLst/>
                <a:uLnTx/>
                <a:uFillTx/>
                <a:latin typeface="Georgia" panose="02040502050405020303" pitchFamily="18" charset="0"/>
              </a:rPr>
              <a:t>, </a:t>
            </a:r>
            <a:r>
              <a:rPr kumimoji="0" lang="en-US" sz="2400" b="1" i="0" u="none" strike="noStrike" kern="1200" cap="none" spc="0" normalizeH="0" baseline="0" noProof="0" dirty="0">
                <a:ln>
                  <a:noFill/>
                </a:ln>
                <a:solidFill>
                  <a:srgbClr val="FF0000"/>
                </a:solidFill>
                <a:effectLst/>
                <a:uLnTx/>
                <a:uFillTx/>
                <a:latin typeface="Georgia" panose="02040502050405020303" pitchFamily="18" charset="0"/>
              </a:rPr>
              <a:t>availability</a:t>
            </a:r>
            <a:r>
              <a:rPr kumimoji="0" lang="en-US" sz="2400" b="0" i="0" u="none" strike="noStrike" kern="1200" cap="none" spc="0" normalizeH="0" baseline="0" noProof="0" dirty="0">
                <a:ln>
                  <a:noFill/>
                </a:ln>
                <a:solidFill>
                  <a:schemeClr val="tx1"/>
                </a:solidFill>
                <a:effectLst/>
                <a:uLnTx/>
                <a:uFillTx/>
                <a:latin typeface="Georgia" panose="02040502050405020303" pitchFamily="18" charset="0"/>
              </a:rPr>
              <a:t> and </a:t>
            </a:r>
            <a:r>
              <a:rPr kumimoji="0" lang="en-US" sz="2400" b="1" i="0" u="none" strike="noStrike" kern="1200" cap="none" spc="0" normalizeH="0" baseline="0" noProof="0" dirty="0">
                <a:ln>
                  <a:noFill/>
                </a:ln>
                <a:solidFill>
                  <a:srgbClr val="FF0000"/>
                </a:solidFill>
                <a:effectLst/>
                <a:uLnTx/>
                <a:uFillTx/>
                <a:latin typeface="Georgia" panose="02040502050405020303" pitchFamily="18" charset="0"/>
              </a:rPr>
              <a:t>confidentiality</a:t>
            </a:r>
            <a:r>
              <a:rPr kumimoji="0" lang="en-US" sz="2400" b="0" i="0" u="none" strike="noStrike" kern="1200" cap="none" spc="0" normalizeH="0" baseline="0" noProof="0" dirty="0">
                <a:ln>
                  <a:noFill/>
                </a:ln>
                <a:solidFill>
                  <a:schemeClr val="tx1"/>
                </a:solidFill>
                <a:effectLst/>
                <a:uLnTx/>
                <a:uFillTx/>
                <a:latin typeface="Georgia" panose="02040502050405020303" pitchFamily="18" charset="0"/>
              </a:rPr>
              <a:t> of information system resources (includes hardware, software, firmware, information/data, and telecommunications).</a:t>
            </a:r>
            <a:endParaRPr kumimoji="0" lang="en-AU" sz="2400" b="0" i="0" u="none" strike="noStrike" kern="1200" cap="none" spc="0" normalizeH="0" baseline="0" noProof="0" dirty="0">
              <a:ln>
                <a:noFill/>
              </a:ln>
              <a:solidFill>
                <a:schemeClr val="tx1"/>
              </a:solidFill>
              <a:effectLst/>
              <a:uLnTx/>
              <a:uFillTx/>
              <a:latin typeface="Georgia" panose="02040502050405020303" pitchFamily="18" charset="0"/>
            </a:endParaRPr>
          </a:p>
        </p:txBody>
      </p:sp>
    </p:spTree>
    <p:extLst>
      <p:ext uri="{BB962C8B-B14F-4D97-AF65-F5344CB8AC3E}">
        <p14:creationId xmlns:p14="http://schemas.microsoft.com/office/powerpoint/2010/main" val="189331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CIA?</a:t>
            </a:r>
          </a:p>
        </p:txBody>
      </p:sp>
      <p:sp>
        <p:nvSpPr>
          <p:cNvPr id="3" name="Content Placeholder 2"/>
          <p:cNvSpPr>
            <a:spLocks noGrp="1"/>
          </p:cNvSpPr>
          <p:nvPr>
            <p:ph sz="quarter" idx="1"/>
          </p:nvPr>
        </p:nvSpPr>
        <p:spPr>
          <a:xfrm>
            <a:off x="457200" y="1905000"/>
            <a:ext cx="8229600" cy="3810000"/>
          </a:xfrm>
        </p:spPr>
        <p:txBody>
          <a:bodyPr>
            <a:normAutofit fontScale="77500" lnSpcReduction="20000"/>
          </a:bodyPr>
          <a:lstStyle/>
          <a:p>
            <a:r>
              <a:rPr lang="en-US" sz="2600" b="1" dirty="0">
                <a:latin typeface="Times New Roman" charset="0"/>
              </a:rPr>
              <a:t>Confidentiality:</a:t>
            </a:r>
            <a:r>
              <a:rPr lang="en-US" sz="2600" dirty="0">
                <a:latin typeface="Times New Roman" charset="0"/>
              </a:rPr>
              <a:t> preserving authorized restrictions on information access and disclosure, including means for protecting personal privacy and proprietary information</a:t>
            </a:r>
          </a:p>
          <a:p>
            <a:pPr lvl="1"/>
            <a:r>
              <a:rPr lang="en-US" sz="2300" dirty="0">
                <a:latin typeface="Times New Roman" charset="0"/>
              </a:rPr>
              <a:t>Loss of confidentiality is the unauthorized disclosure of information</a:t>
            </a:r>
          </a:p>
          <a:p>
            <a:endParaRPr lang="en-US" sz="2600" b="1" dirty="0">
              <a:latin typeface="Times New Roman" charset="0"/>
            </a:endParaRPr>
          </a:p>
          <a:p>
            <a:r>
              <a:rPr lang="en-US" sz="2600" b="1" dirty="0">
                <a:latin typeface="Times New Roman" charset="0"/>
              </a:rPr>
              <a:t>Integrity:</a:t>
            </a:r>
            <a:r>
              <a:rPr lang="en-US" sz="2600" dirty="0">
                <a:latin typeface="Times New Roman" charset="0"/>
              </a:rPr>
              <a:t> guarding against improper information modification or destruction, and includes ensuring information non-repudiation and authenticity </a:t>
            </a:r>
          </a:p>
          <a:p>
            <a:pPr lvl="1"/>
            <a:r>
              <a:rPr lang="en-US" sz="2300" dirty="0">
                <a:latin typeface="Times New Roman" charset="0"/>
              </a:rPr>
              <a:t>Loss of integrity is the unauthorized modification or destruction of information</a:t>
            </a:r>
          </a:p>
          <a:p>
            <a:endParaRPr lang="en-US" sz="2600" b="1" dirty="0">
              <a:latin typeface="Times New Roman" charset="0"/>
            </a:endParaRPr>
          </a:p>
          <a:p>
            <a:r>
              <a:rPr lang="en-US" sz="2600" b="1" dirty="0">
                <a:latin typeface="Times New Roman" charset="0"/>
              </a:rPr>
              <a:t>Availability:</a:t>
            </a:r>
            <a:r>
              <a:rPr lang="en-US" sz="2600" dirty="0">
                <a:latin typeface="Times New Roman" charset="0"/>
              </a:rPr>
              <a:t> ensuring timely and reliable access to and use of information. </a:t>
            </a:r>
          </a:p>
          <a:p>
            <a:pPr lvl="1"/>
            <a:r>
              <a:rPr lang="en-US" sz="2300" dirty="0">
                <a:latin typeface="Times New Roman" charset="0"/>
              </a:rPr>
              <a:t>Loss of availability is the disruption of access to or use of information or an information system</a:t>
            </a:r>
          </a:p>
          <a:p>
            <a:endParaRPr lang="en-US" dirty="0"/>
          </a:p>
        </p:txBody>
      </p:sp>
    </p:spTree>
    <p:extLst>
      <p:ext uri="{BB962C8B-B14F-4D97-AF65-F5344CB8AC3E}">
        <p14:creationId xmlns:p14="http://schemas.microsoft.com/office/powerpoint/2010/main" val="487886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5"/>
          </p:nvPr>
        </p:nvSpPr>
        <p:spPr/>
        <p:txBody>
          <a:bodyPr/>
          <a:lstStyle/>
          <a:p>
            <a:r>
              <a:rPr lang="en-US" dirty="0"/>
              <a:t>So… here we are.</a:t>
            </a:r>
          </a:p>
        </p:txBody>
      </p:sp>
      <p:pic>
        <p:nvPicPr>
          <p:cNvPr id="12" name="Picture 1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64" y="1848464"/>
            <a:ext cx="3494744" cy="3192665"/>
          </a:xfrm>
          <a:prstGeom prst="rect">
            <a:avLst/>
          </a:prstGeom>
        </p:spPr>
      </p:pic>
      <p:pic>
        <p:nvPicPr>
          <p:cNvPr id="13" name="Picture 1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3677" y="1686210"/>
            <a:ext cx="3470415" cy="3517172"/>
          </a:xfrm>
          <a:prstGeom prst="rect">
            <a:avLst/>
          </a:prstGeom>
        </p:spPr>
      </p:pic>
      <p:sp>
        <p:nvSpPr>
          <p:cNvPr id="14" name="TextBox 13"/>
          <p:cNvSpPr txBox="1"/>
          <p:nvPr/>
        </p:nvSpPr>
        <p:spPr>
          <a:xfrm>
            <a:off x="1153595" y="5516232"/>
            <a:ext cx="6462025" cy="261610"/>
          </a:xfrm>
          <a:prstGeom prst="rect">
            <a:avLst/>
          </a:prstGeom>
          <a:noFill/>
        </p:spPr>
        <p:txBody>
          <a:bodyPr wrap="none" rtlCol="0">
            <a:spAutoFit/>
          </a:bodyPr>
          <a:lstStyle/>
          <a:p>
            <a:r>
              <a:rPr lang="en-US" sz="1100" dirty="0">
                <a:latin typeface="Georgia" panose="02040502050405020303" pitchFamily="18" charset="0"/>
              </a:rPr>
              <a:t>(http://www.pwc.com/gx/en/services/advisory/forensics/economic-crime-survey/cybercrime.html)</a:t>
            </a:r>
          </a:p>
        </p:txBody>
      </p:sp>
    </p:spTree>
    <p:extLst>
      <p:ext uri="{BB962C8B-B14F-4D97-AF65-F5344CB8AC3E}">
        <p14:creationId xmlns:p14="http://schemas.microsoft.com/office/powerpoint/2010/main" val="24045770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6872" y="5510093"/>
            <a:ext cx="8826455" cy="261610"/>
          </a:xfrm>
          <a:prstGeom prst="rect">
            <a:avLst/>
          </a:prstGeom>
          <a:noFill/>
        </p:spPr>
        <p:txBody>
          <a:bodyPr wrap="none" rtlCol="0">
            <a:spAutoFit/>
          </a:bodyPr>
          <a:lstStyle/>
          <a:p>
            <a:r>
              <a:rPr lang="en-US" sz="1100" dirty="0">
                <a:latin typeface="Georgia" panose="02040502050405020303" pitchFamily="18" charset="0"/>
              </a:rPr>
              <a:t>(http://www.csoonline.com/article/3120998/techology-business/zero-percent-cybersecurity-unemployment-1-million-jobs-unfilled.html)</a:t>
            </a:r>
          </a:p>
        </p:txBody>
      </p:sp>
      <p:sp>
        <p:nvSpPr>
          <p:cNvPr id="7" name="Title 1"/>
          <p:cNvSpPr>
            <a:spLocks noGrp="1"/>
          </p:cNvSpPr>
          <p:nvPr>
            <p:ph type="title"/>
          </p:nvPr>
        </p:nvSpPr>
        <p:spPr>
          <a:xfrm>
            <a:off x="457201" y="274638"/>
            <a:ext cx="8229600" cy="836613"/>
          </a:xfrm>
        </p:spPr>
        <p:txBody>
          <a:bodyPr/>
          <a:lstStyle/>
          <a:p>
            <a:r>
              <a:rPr lang="en-US" dirty="0"/>
              <a:t>Job Opportunities</a:t>
            </a:r>
          </a:p>
        </p:txBody>
      </p:sp>
      <p:pic>
        <p:nvPicPr>
          <p:cNvPr id="2" name="Picture 1" descr="Screen Clipping"/>
          <p:cNvPicPr>
            <a:picLocks noChangeAspect="1"/>
          </p:cNvPicPr>
          <p:nvPr/>
        </p:nvPicPr>
        <p:blipFill>
          <a:blip r:embed="rId3"/>
          <a:stretch>
            <a:fillRect/>
          </a:stretch>
        </p:blipFill>
        <p:spPr>
          <a:xfrm>
            <a:off x="2475238" y="1379274"/>
            <a:ext cx="4193526" cy="4070312"/>
          </a:xfrm>
          <a:prstGeom prst="rect">
            <a:avLst/>
          </a:prstGeom>
        </p:spPr>
      </p:pic>
    </p:spTree>
    <p:extLst>
      <p:ext uri="{BB962C8B-B14F-4D97-AF65-F5344CB8AC3E}">
        <p14:creationId xmlns:p14="http://schemas.microsoft.com/office/powerpoint/2010/main" val="29977462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Breaches Happen Everyday!</a:t>
            </a:r>
          </a:p>
        </p:txBody>
      </p:sp>
      <p:sp>
        <p:nvSpPr>
          <p:cNvPr id="3" name="Content Placeholder 2"/>
          <p:cNvSpPr>
            <a:spLocks noGrp="1"/>
          </p:cNvSpPr>
          <p:nvPr>
            <p:ph idx="1"/>
          </p:nvPr>
        </p:nvSpPr>
        <p:spPr>
          <a:xfrm>
            <a:off x="457200" y="2057400"/>
            <a:ext cx="8229600" cy="2667000"/>
          </a:xfrm>
        </p:spPr>
        <p:txBody>
          <a:bodyPr>
            <a:normAutofit lnSpcReduction="10000"/>
          </a:bodyPr>
          <a:lstStyle/>
          <a:p>
            <a:r>
              <a:rPr lang="en-US" dirty="0">
                <a:hlinkClick r:id="rId3"/>
              </a:rPr>
              <a:t>http://www.informationisbeautiful.net/visualizations/worlds-biggest-data-breaches-hacks/</a:t>
            </a:r>
            <a:endParaRPr lang="en-US" dirty="0"/>
          </a:p>
          <a:p>
            <a:endParaRPr lang="en-US" dirty="0"/>
          </a:p>
          <a:p>
            <a:pPr marL="457200" indent="-457200">
              <a:buFont typeface="Arial" panose="020B0604020202020204" pitchFamily="34" charset="0"/>
              <a:buChar char="•"/>
            </a:pPr>
            <a:r>
              <a:rPr lang="en-US" dirty="0"/>
              <a:t>Often, attacks are on similar (if not same) mistakes!</a:t>
            </a:r>
          </a:p>
          <a:p>
            <a:pPr marL="457200" indent="-457200">
              <a:buFont typeface="Arial" panose="020B0604020202020204" pitchFamily="34" charset="0"/>
              <a:buChar char="•"/>
            </a:pPr>
            <a:r>
              <a:rPr lang="en-US" dirty="0"/>
              <a:t>“Battle of wits”</a:t>
            </a:r>
          </a:p>
        </p:txBody>
      </p:sp>
    </p:spTree>
    <p:extLst>
      <p:ext uri="{BB962C8B-B14F-4D97-AF65-F5344CB8AC3E}">
        <p14:creationId xmlns:p14="http://schemas.microsoft.com/office/powerpoint/2010/main" val="2660581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371F01-79DF-F249-B82C-E15673EF4784}"/>
              </a:ext>
            </a:extLst>
          </p:cNvPr>
          <p:cNvSpPr txBox="1"/>
          <p:nvPr/>
        </p:nvSpPr>
        <p:spPr>
          <a:xfrm>
            <a:off x="4224759" y="2419108"/>
            <a:ext cx="577402" cy="1077218"/>
          </a:xfrm>
          <a:prstGeom prst="rect">
            <a:avLst/>
          </a:prstGeom>
          <a:noFill/>
        </p:spPr>
        <p:txBody>
          <a:bodyPr wrap="none" rtlCol="0">
            <a:spAutoFit/>
          </a:bodyPr>
          <a:lstStyle/>
          <a:p>
            <a:pPr algn="ctr"/>
            <a:r>
              <a:rPr lang="en-US" sz="6400" b="0" i="0" dirty="0">
                <a:solidFill>
                  <a:srgbClr val="68060A"/>
                </a:solidFill>
                <a:latin typeface="+mj-lt"/>
                <a:cs typeface="Arial Narrow"/>
              </a:rPr>
              <a:t>?</a:t>
            </a:r>
          </a:p>
        </p:txBody>
      </p:sp>
    </p:spTree>
    <p:extLst>
      <p:ext uri="{BB962C8B-B14F-4D97-AF65-F5344CB8AC3E}">
        <p14:creationId xmlns:p14="http://schemas.microsoft.com/office/powerpoint/2010/main" val="30581362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152400"/>
            <a:ext cx="1905000" cy="990600"/>
          </a:xfrm>
        </p:spPr>
        <p:txBody>
          <a:bodyPr/>
          <a:lstStyle/>
          <a:p>
            <a:r>
              <a:rPr lang="en-US" cap="none" dirty="0">
                <a:latin typeface="Georgia" panose="02040502050405020303" pitchFamily="18" charset="0"/>
              </a:rPr>
              <a:t>Sony</a:t>
            </a:r>
          </a:p>
        </p:txBody>
      </p:sp>
      <p:sp>
        <p:nvSpPr>
          <p:cNvPr id="3" name="Content Placeholder 2"/>
          <p:cNvSpPr>
            <a:spLocks noGrp="1"/>
          </p:cNvSpPr>
          <p:nvPr>
            <p:ph sz="quarter" idx="4294967295"/>
          </p:nvPr>
        </p:nvSpPr>
        <p:spPr>
          <a:xfrm>
            <a:off x="533400" y="1066800"/>
            <a:ext cx="3429000" cy="5334000"/>
          </a:xfr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marL="0" indent="0">
              <a:buNone/>
            </a:pPr>
            <a:r>
              <a:rPr lang="en-US" sz="5600" b="1" dirty="0">
                <a:solidFill>
                  <a:schemeClr val="bg1"/>
                </a:solidFill>
                <a:latin typeface="Georgia" panose="02040502050405020303" pitchFamily="18" charset="0"/>
              </a:rPr>
              <a:t>On April 19, Sony's PlayStation network </a:t>
            </a:r>
            <a:r>
              <a:rPr lang="en-US" sz="5600" dirty="0">
                <a:solidFill>
                  <a:schemeClr val="bg1"/>
                </a:solidFill>
                <a:latin typeface="Georgia" panose="02040502050405020303" pitchFamily="18" charset="0"/>
              </a:rPr>
              <a:t>was penetrated by what Sony Computer Entertainment boss Kaz Hirai told Congress was a "carefully planned, very professional, highly sophisticated criminal cyberattack designed to steal personal and credit card information for illegal purposes.“</a:t>
            </a:r>
          </a:p>
          <a:p>
            <a:pPr marL="0" indent="0">
              <a:buNone/>
            </a:pPr>
            <a:r>
              <a:rPr lang="en-US" sz="5600" b="1" dirty="0">
                <a:solidFill>
                  <a:schemeClr val="bg1"/>
                </a:solidFill>
                <a:latin typeface="Georgia" panose="02040502050405020303" pitchFamily="18" charset="0"/>
              </a:rPr>
              <a:t>A week later, Sony Online Entertainment's network </a:t>
            </a:r>
            <a:r>
              <a:rPr lang="en-US" sz="5600" dirty="0">
                <a:solidFill>
                  <a:schemeClr val="bg1"/>
                </a:solidFill>
                <a:latin typeface="Georgia" panose="02040502050405020303" pitchFamily="18" charset="0"/>
              </a:rPr>
              <a:t>was hit – with a similar attack, presumably by the same crew of hackers. </a:t>
            </a:r>
          </a:p>
          <a:p>
            <a:pPr marL="0" indent="0">
              <a:buNone/>
            </a:pPr>
            <a:r>
              <a:rPr lang="en-US" sz="5600" dirty="0">
                <a:solidFill>
                  <a:schemeClr val="bg1"/>
                </a:solidFill>
                <a:latin typeface="Georgia" panose="02040502050405020303" pitchFamily="18" charset="0"/>
              </a:rPr>
              <a:t>Sony lost more than </a:t>
            </a:r>
            <a:r>
              <a:rPr lang="en-US" sz="5600" b="1" dirty="0">
                <a:solidFill>
                  <a:schemeClr val="bg1"/>
                </a:solidFill>
                <a:latin typeface="Georgia" panose="02040502050405020303" pitchFamily="18" charset="0"/>
              </a:rPr>
              <a:t>25 million </a:t>
            </a:r>
            <a:r>
              <a:rPr lang="en-US" sz="5600" dirty="0">
                <a:solidFill>
                  <a:schemeClr val="bg1"/>
                </a:solidFill>
                <a:latin typeface="Georgia" panose="02040502050405020303" pitchFamily="18" charset="0"/>
              </a:rPr>
              <a:t>customer records, some including </a:t>
            </a:r>
            <a:r>
              <a:rPr lang="en-US" sz="5600" b="1" dirty="0">
                <a:solidFill>
                  <a:schemeClr val="bg1"/>
                </a:solidFill>
                <a:latin typeface="Georgia" panose="02040502050405020303" pitchFamily="18" charset="0"/>
              </a:rPr>
              <a:t>credit card numbers</a:t>
            </a:r>
            <a:r>
              <a:rPr lang="en-US" sz="5600" dirty="0">
                <a:solidFill>
                  <a:schemeClr val="bg1"/>
                </a:solidFill>
                <a:latin typeface="Georgia" panose="02040502050405020303" pitchFamily="18" charset="0"/>
              </a:rPr>
              <a:t> and other personal data. </a:t>
            </a:r>
          </a:p>
          <a:p>
            <a:pPr marL="0" indent="0">
              <a:buNone/>
            </a:pPr>
            <a:r>
              <a:rPr lang="en-US" sz="5600" dirty="0">
                <a:solidFill>
                  <a:schemeClr val="bg1"/>
                </a:solidFill>
                <a:latin typeface="Georgia" panose="02040502050405020303" pitchFamily="18" charset="0"/>
              </a:rPr>
              <a:t>Since then half a dozen other Sony sites have been hit, most recently a Canadian outpost from which a Lebanese "</a:t>
            </a:r>
            <a:r>
              <a:rPr lang="en-US" sz="5600" b="1" dirty="0">
                <a:solidFill>
                  <a:schemeClr val="bg1"/>
                </a:solidFill>
                <a:latin typeface="Georgia" panose="02040502050405020303" pitchFamily="18" charset="0"/>
              </a:rPr>
              <a:t>gray-hat hacker</a:t>
            </a:r>
            <a:r>
              <a:rPr lang="en-US" sz="5600" dirty="0">
                <a:solidFill>
                  <a:schemeClr val="bg1"/>
                </a:solidFill>
                <a:latin typeface="Georgia" panose="02040502050405020303" pitchFamily="18" charset="0"/>
              </a:rPr>
              <a:t>" looking more to teach Sony a lesson than profit from a hack, took customer emails and other information, and posted them as proof of the exploit. </a:t>
            </a:r>
          </a:p>
          <a:p>
            <a:pPr marL="0" indent="0">
              <a:buNone/>
            </a:pPr>
            <a:r>
              <a:rPr lang="en-US" sz="5600" dirty="0">
                <a:solidFill>
                  <a:schemeClr val="bg1"/>
                </a:solidFill>
                <a:latin typeface="Georgia" panose="02040502050405020303" pitchFamily="18" charset="0"/>
              </a:rPr>
              <a:t>The first breach may be understandable, but a series of breaches all using similar </a:t>
            </a:r>
            <a:r>
              <a:rPr lang="en-US" sz="5600" b="1" dirty="0">
                <a:solidFill>
                  <a:schemeClr val="bg1"/>
                </a:solidFill>
                <a:latin typeface="Georgia" panose="02040502050405020303" pitchFamily="18" charset="0"/>
              </a:rPr>
              <a:t>SQL injection techniques </a:t>
            </a:r>
            <a:r>
              <a:rPr lang="en-US" sz="5600" dirty="0">
                <a:solidFill>
                  <a:schemeClr val="bg1"/>
                </a:solidFill>
                <a:latin typeface="Georgia" panose="02040502050405020303" pitchFamily="18" charset="0"/>
              </a:rPr>
              <a:t>shows Sony just isn't paying attention. </a:t>
            </a:r>
          </a:p>
          <a:p>
            <a:pPr>
              <a:buNone/>
            </a:pPr>
            <a:endParaRPr lang="en-US" dirty="0">
              <a:solidFill>
                <a:schemeClr val="bg1"/>
              </a:solidFill>
              <a:latin typeface="Georgia" panose="02040502050405020303" pitchFamily="18" charset="0"/>
            </a:endParaRPr>
          </a:p>
        </p:txBody>
      </p:sp>
      <p:pic>
        <p:nvPicPr>
          <p:cNvPr id="31746" name="Picture 2"/>
          <p:cNvPicPr>
            <a:picLocks noChangeAspect="1" noChangeArrowheads="1"/>
          </p:cNvPicPr>
          <p:nvPr/>
        </p:nvPicPr>
        <p:blipFill>
          <a:blip r:embed="rId3" cstate="print"/>
          <a:srcRect/>
          <a:stretch>
            <a:fillRect/>
          </a:stretch>
        </p:blipFill>
        <p:spPr bwMode="auto">
          <a:xfrm>
            <a:off x="4129668" y="1066800"/>
            <a:ext cx="4471358" cy="5325438"/>
          </a:xfrm>
          <a:prstGeom prst="rect">
            <a:avLst/>
          </a:prstGeom>
          <a:ln>
            <a:headEnd/>
            <a:tailEnd/>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548039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03E02-315F-4284-B8CD-E17E3A86FF23}"/>
              </a:ext>
            </a:extLst>
          </p:cNvPr>
          <p:cNvSpPr>
            <a:spLocks noGrp="1"/>
          </p:cNvSpPr>
          <p:nvPr>
            <p:ph type="title"/>
          </p:nvPr>
        </p:nvSpPr>
        <p:spPr/>
        <p:txBody>
          <a:bodyPr>
            <a:normAutofit/>
          </a:bodyPr>
          <a:lstStyle/>
          <a:p>
            <a:r>
              <a:rPr lang="en-US" dirty="0"/>
              <a:t>“Oh, that’s so 2011!”</a:t>
            </a:r>
          </a:p>
        </p:txBody>
      </p:sp>
      <p:pic>
        <p:nvPicPr>
          <p:cNvPr id="5" name="Content Placeholder 4" descr="A screenshot of a cell phone&#10;&#10;Description generated with very high confidence">
            <a:extLst>
              <a:ext uri="{FF2B5EF4-FFF2-40B4-BE49-F238E27FC236}">
                <a16:creationId xmlns:a16="http://schemas.microsoft.com/office/drawing/2014/main" id="{6CE2FF5E-D5BA-48DD-8233-5F151AFC012E}"/>
              </a:ext>
            </a:extLst>
          </p:cNvPr>
          <p:cNvPicPr>
            <a:picLocks noGrp="1" noChangeAspect="1"/>
          </p:cNvPicPr>
          <p:nvPr>
            <p:ph idx="1"/>
          </p:nvPr>
        </p:nvPicPr>
        <p:blipFill>
          <a:blip r:embed="rId2"/>
          <a:stretch>
            <a:fillRect/>
          </a:stretch>
        </p:blipFill>
        <p:spPr>
          <a:xfrm>
            <a:off x="164371" y="1238251"/>
            <a:ext cx="8815257" cy="4730750"/>
          </a:xfrm>
        </p:spPr>
      </p:pic>
    </p:spTree>
    <p:extLst>
      <p:ext uri="{BB962C8B-B14F-4D97-AF65-F5344CB8AC3E}">
        <p14:creationId xmlns:p14="http://schemas.microsoft.com/office/powerpoint/2010/main" val="114956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is Cloud?</a:t>
            </a:r>
          </a:p>
        </p:txBody>
      </p:sp>
      <p:pic>
        <p:nvPicPr>
          <p:cNvPr id="1026" name="Picture 2" descr="C:\Users\kheehyon\Desktop\Screen Captures\cloud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8470" y="1411840"/>
            <a:ext cx="5707062" cy="42802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0003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The “Not-So-Holy” Trinity of Dark Net Markets</a:t>
            </a:r>
          </a:p>
        </p:txBody>
      </p:sp>
      <p:sp>
        <p:nvSpPr>
          <p:cNvPr id="5" name="Rounded Rectangle 4"/>
          <p:cNvSpPr/>
          <p:nvPr/>
        </p:nvSpPr>
        <p:spPr>
          <a:xfrm>
            <a:off x="1856444" y="4163336"/>
            <a:ext cx="2544318" cy="81610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b="1" dirty="0"/>
              <a:t>Electronic Currencies</a:t>
            </a:r>
          </a:p>
        </p:txBody>
      </p:sp>
      <p:sp>
        <p:nvSpPr>
          <p:cNvPr id="6" name="Rounded Rectangle 5"/>
          <p:cNvSpPr/>
          <p:nvPr/>
        </p:nvSpPr>
        <p:spPr>
          <a:xfrm>
            <a:off x="5066564" y="4163336"/>
            <a:ext cx="2544318" cy="81610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b="1" dirty="0"/>
              <a:t>Consumer Reviews</a:t>
            </a:r>
          </a:p>
        </p:txBody>
      </p:sp>
      <p:cxnSp>
        <p:nvCxnSpPr>
          <p:cNvPr id="8" name="Straight Connector 7"/>
          <p:cNvCxnSpPr>
            <a:stCxn id="4" idx="0"/>
            <a:endCxn id="5" idx="0"/>
          </p:cNvCxnSpPr>
          <p:nvPr/>
        </p:nvCxnSpPr>
        <p:spPr>
          <a:xfrm flipH="1">
            <a:off x="3128603" y="1921365"/>
            <a:ext cx="1605060" cy="2241971"/>
          </a:xfrm>
          <a:prstGeom prst="line">
            <a:avLst/>
          </a:prstGeom>
          <a:ln/>
        </p:spPr>
        <p:style>
          <a:lnRef idx="1">
            <a:schemeClr val="accent4"/>
          </a:lnRef>
          <a:fillRef idx="0">
            <a:schemeClr val="accent4"/>
          </a:fillRef>
          <a:effectRef idx="0">
            <a:schemeClr val="accent4"/>
          </a:effectRef>
          <a:fontRef idx="minor">
            <a:schemeClr val="tx1"/>
          </a:fontRef>
        </p:style>
      </p:cxnSp>
      <p:cxnSp>
        <p:nvCxnSpPr>
          <p:cNvPr id="9" name="Straight Connector 8"/>
          <p:cNvCxnSpPr>
            <a:stCxn id="6" idx="0"/>
            <a:endCxn id="4" idx="0"/>
          </p:cNvCxnSpPr>
          <p:nvPr/>
        </p:nvCxnSpPr>
        <p:spPr>
          <a:xfrm flipH="1" flipV="1">
            <a:off x="4733663" y="1921365"/>
            <a:ext cx="1605060" cy="2241971"/>
          </a:xfrm>
          <a:prstGeom prst="line">
            <a:avLst/>
          </a:prstGeom>
          <a:ln/>
        </p:spPr>
        <p:style>
          <a:lnRef idx="1">
            <a:schemeClr val="accent4"/>
          </a:lnRef>
          <a:fillRef idx="0">
            <a:schemeClr val="accent4"/>
          </a:fillRef>
          <a:effectRef idx="0">
            <a:schemeClr val="accent4"/>
          </a:effectRef>
          <a:fontRef idx="minor">
            <a:schemeClr val="tx1"/>
          </a:fontRef>
        </p:style>
      </p:cxnSp>
      <p:cxnSp>
        <p:nvCxnSpPr>
          <p:cNvPr id="12" name="Straight Connector 11"/>
          <p:cNvCxnSpPr>
            <a:stCxn id="6" idx="1"/>
            <a:endCxn id="5" idx="3"/>
          </p:cNvCxnSpPr>
          <p:nvPr/>
        </p:nvCxnSpPr>
        <p:spPr>
          <a:xfrm flipH="1">
            <a:off x="4400762" y="4571387"/>
            <a:ext cx="665802" cy="0"/>
          </a:xfrm>
          <a:prstGeom prst="line">
            <a:avLst/>
          </a:prstGeom>
          <a:ln/>
        </p:spPr>
        <p:style>
          <a:lnRef idx="1">
            <a:schemeClr val="accent4"/>
          </a:lnRef>
          <a:fillRef idx="0">
            <a:schemeClr val="accent4"/>
          </a:fillRef>
          <a:effectRef idx="0">
            <a:schemeClr val="accent4"/>
          </a:effectRef>
          <a:fontRef idx="minor">
            <a:schemeClr val="tx1"/>
          </a:fontRef>
        </p:style>
      </p:cxnSp>
      <p:sp>
        <p:nvSpPr>
          <p:cNvPr id="4" name="Rounded Rectangle 3"/>
          <p:cNvSpPr/>
          <p:nvPr/>
        </p:nvSpPr>
        <p:spPr>
          <a:xfrm>
            <a:off x="3461504" y="1921365"/>
            <a:ext cx="2544318" cy="81610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b="1" dirty="0"/>
              <a:t>Anonymous Browsing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8919" y="2803269"/>
            <a:ext cx="2089488" cy="1304245"/>
          </a:xfrm>
          <a:prstGeom prst="rect">
            <a:avLst/>
          </a:prstGeom>
        </p:spPr>
      </p:pic>
    </p:spTree>
    <p:extLst>
      <p:ext uri="{BB962C8B-B14F-4D97-AF65-F5344CB8AC3E}">
        <p14:creationId xmlns:p14="http://schemas.microsoft.com/office/powerpoint/2010/main" val="15333672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“Dark Side”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86965" y="1205844"/>
            <a:ext cx="5391354" cy="4721801"/>
          </a:xfrm>
        </p:spPr>
      </p:pic>
      <p:sp>
        <p:nvSpPr>
          <p:cNvPr id="6" name="TextBox 5"/>
          <p:cNvSpPr txBox="1"/>
          <p:nvPr/>
        </p:nvSpPr>
        <p:spPr>
          <a:xfrm>
            <a:off x="284559" y="3821906"/>
            <a:ext cx="2045753" cy="369332"/>
          </a:xfrm>
          <a:prstGeom prst="rect">
            <a:avLst/>
          </a:prstGeom>
          <a:noFill/>
        </p:spPr>
        <p:txBody>
          <a:bodyPr wrap="none" rtlCol="0">
            <a:spAutoFit/>
          </a:bodyPr>
          <a:lstStyle/>
          <a:p>
            <a:r>
              <a:rPr lang="en-US" b="1" dirty="0">
                <a:latin typeface="Georgia" panose="02040502050405020303" pitchFamily="18" charset="0"/>
              </a:rPr>
              <a:t>From </a:t>
            </a:r>
            <a:r>
              <a:rPr lang="en-US" b="1" dirty="0" err="1">
                <a:latin typeface="Georgia" panose="02040502050405020303" pitchFamily="18" charset="0"/>
              </a:rPr>
              <a:t>AlphaBay</a:t>
            </a:r>
            <a:endParaRPr lang="en-US" b="1" dirty="0">
              <a:latin typeface="Georgia" panose="02040502050405020303" pitchFamily="18" charset="0"/>
            </a:endParaRPr>
          </a:p>
        </p:txBody>
      </p:sp>
    </p:spTree>
    <p:extLst>
      <p:ext uri="{BB962C8B-B14F-4D97-AF65-F5344CB8AC3E}">
        <p14:creationId xmlns:p14="http://schemas.microsoft.com/office/powerpoint/2010/main" val="276092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Sony</a:t>
            </a:r>
          </a:p>
        </p:txBody>
      </p:sp>
      <p:sp>
        <p:nvSpPr>
          <p:cNvPr id="3" name="Content Placeholder 2"/>
          <p:cNvSpPr>
            <a:spLocks noGrp="1"/>
          </p:cNvSpPr>
          <p:nvPr>
            <p:ph sz="quarter" idx="1"/>
          </p:nvPr>
        </p:nvSpPr>
        <p:spPr>
          <a:xfrm>
            <a:off x="457201" y="1162051"/>
            <a:ext cx="8229600" cy="4373563"/>
          </a:xfrm>
        </p:spPr>
        <p:txBody>
          <a:bodyPr/>
          <a:lstStyle/>
          <a:p>
            <a:r>
              <a:rPr lang="en-US" dirty="0"/>
              <a:t>User name, address, passwords, credit cards,… everything stolen by attackers</a:t>
            </a:r>
          </a:p>
          <a:p>
            <a:pPr marL="822960" lvl="6" indent="-274320">
              <a:spcBef>
                <a:spcPts val="600"/>
              </a:spcBef>
              <a:buSzPct val="70000"/>
              <a:buFont typeface="Wingdings"/>
              <a:buChar char=""/>
            </a:pPr>
            <a:r>
              <a:rPr lang="en-US" dirty="0">
                <a:latin typeface="Georgia" panose="02040502050405020303" pitchFamily="18" charset="0"/>
              </a:rPr>
              <a:t>"I think what bothers me the most is it took Sony almost a week to tell us," blogger and gamer Jamila Rowser told CBS News' Crimesider. "We could have canceled credit cards and put fraud alerts on our cards days ago."</a:t>
            </a:r>
          </a:p>
          <a:p>
            <a:endParaRPr lang="en-US" dirty="0"/>
          </a:p>
          <a:p>
            <a:endParaRPr lang="en-US" dirty="0"/>
          </a:p>
        </p:txBody>
      </p:sp>
      <p:pic>
        <p:nvPicPr>
          <p:cNvPr id="30724" name="Picture 4"/>
          <p:cNvPicPr>
            <a:picLocks noChangeAspect="1" noChangeArrowheads="1"/>
          </p:cNvPicPr>
          <p:nvPr/>
        </p:nvPicPr>
        <p:blipFill>
          <a:blip r:embed="rId3" cstate="print"/>
          <a:srcRect/>
          <a:stretch>
            <a:fillRect/>
          </a:stretch>
        </p:blipFill>
        <p:spPr bwMode="auto">
          <a:xfrm>
            <a:off x="4781551" y="3192206"/>
            <a:ext cx="4019550" cy="3368585"/>
          </a:xfrm>
          <a:prstGeom prst="rect">
            <a:avLst/>
          </a:prstGeom>
          <a:ln>
            <a:headEnd/>
            <a:tailEnd/>
          </a:ln>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75814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24"/>
                                        </p:tgtEl>
                                        <p:attrNameLst>
                                          <p:attrName>style.visibility</p:attrName>
                                        </p:attrNameLst>
                                      </p:cBhvr>
                                      <p:to>
                                        <p:strVal val="visible"/>
                                      </p:to>
                                    </p:set>
                                    <p:animEffect transition="in" filter="fade">
                                      <p:cBhvr>
                                        <p:cTn id="7" dur="2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Attack on Sony’s PlayStation Network</a:t>
            </a:r>
          </a:p>
        </p:txBody>
      </p:sp>
      <p:pic>
        <p:nvPicPr>
          <p:cNvPr id="27650" name="Picture 2"/>
          <p:cNvPicPr>
            <a:picLocks noChangeAspect="1" noChangeArrowheads="1"/>
          </p:cNvPicPr>
          <p:nvPr/>
        </p:nvPicPr>
        <p:blipFill>
          <a:blip r:embed="rId3" cstate="print"/>
          <a:srcRect/>
          <a:stretch>
            <a:fillRect/>
          </a:stretch>
        </p:blipFill>
        <p:spPr bwMode="auto">
          <a:xfrm>
            <a:off x="862013" y="1387475"/>
            <a:ext cx="7419975" cy="2914650"/>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5" name="TextBox 4"/>
          <p:cNvSpPr txBox="1"/>
          <p:nvPr/>
        </p:nvSpPr>
        <p:spPr>
          <a:xfrm>
            <a:off x="990600" y="4521200"/>
            <a:ext cx="6705600" cy="1461939"/>
          </a:xfrm>
          <a:prstGeom prst="rect">
            <a:avLst/>
          </a:prstGeom>
          <a:noFill/>
        </p:spPr>
        <p:txBody>
          <a:bodyPr wrap="square" rtlCol="0">
            <a:spAutoFit/>
          </a:bodyPr>
          <a:lstStyle/>
          <a:p>
            <a:pPr marL="822960" lvl="6" indent="-274320">
              <a:spcBef>
                <a:spcPts val="600"/>
              </a:spcBef>
              <a:buClr>
                <a:schemeClr val="accent1">
                  <a:tint val="60000"/>
                </a:schemeClr>
              </a:buClr>
              <a:buSzPct val="70000"/>
            </a:pPr>
            <a:r>
              <a:rPr lang="en-US" sz="1400" dirty="0">
                <a:solidFill>
                  <a:schemeClr val="tx2"/>
                </a:solidFill>
                <a:latin typeface="Georgia" panose="02040502050405020303" pitchFamily="18" charset="0"/>
              </a:rPr>
              <a:t>		  “Sony has spent 14 billion yen, which translates to roughly $171 million, to cover the costs of the massive security breach that affected more than 100 million online accounts causing the company to shut down it's online gaming service.”</a:t>
            </a:r>
          </a:p>
          <a:p>
            <a:pPr marL="822960" lvl="6" indent="-274320">
              <a:spcBef>
                <a:spcPts val="600"/>
              </a:spcBef>
              <a:buClr>
                <a:schemeClr val="accent1">
                  <a:tint val="60000"/>
                </a:schemeClr>
              </a:buClr>
              <a:buSzPct val="70000"/>
            </a:pPr>
            <a:r>
              <a:rPr lang="en-US" sz="1400" dirty="0">
                <a:solidFill>
                  <a:schemeClr val="tx2"/>
                </a:solidFill>
                <a:latin typeface="Georgia" panose="02040502050405020303" pitchFamily="18" charset="0"/>
              </a:rPr>
              <a:t>      </a:t>
            </a:r>
            <a:r>
              <a:rPr lang="en-US" sz="1400" b="1" dirty="0">
                <a:solidFill>
                  <a:schemeClr val="tx2"/>
                </a:solidFill>
                <a:latin typeface="Georgia" panose="02040502050405020303" pitchFamily="18" charset="0"/>
              </a:rPr>
              <a:t>Check </a:t>
            </a:r>
            <a:r>
              <a:rPr lang="en-US" sz="1400" b="1" dirty="0">
                <a:solidFill>
                  <a:schemeClr val="tx2"/>
                </a:solidFill>
                <a:latin typeface="Georgia" panose="02040502050405020303" pitchFamily="18" charset="0"/>
                <a:hlinkClick r:id="rId4"/>
              </a:rPr>
              <a:t>http://www.networkworld.com/news/2011/042711-playstation-network-hack.html</a:t>
            </a:r>
            <a:r>
              <a:rPr lang="en-US" sz="1400" b="1" dirty="0">
                <a:solidFill>
                  <a:schemeClr val="tx2"/>
                </a:solidFill>
                <a:latin typeface="Georgia" panose="02040502050405020303" pitchFamily="18" charset="0"/>
              </a:rPr>
              <a:t> for more details.</a:t>
            </a:r>
          </a:p>
        </p:txBody>
      </p:sp>
    </p:spTree>
    <p:extLst>
      <p:ext uri="{BB962C8B-B14F-4D97-AF65-F5344CB8AC3E}">
        <p14:creationId xmlns:p14="http://schemas.microsoft.com/office/powerpoint/2010/main" val="57751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fade">
                                      <p:cBhvr>
                                        <p:cTn id="7" dur="500"/>
                                        <p:tgtEl>
                                          <p:spTgt spid="27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Sony</a:t>
            </a:r>
          </a:p>
        </p:txBody>
      </p:sp>
      <p:sp>
        <p:nvSpPr>
          <p:cNvPr id="3" name="Content Placeholder 2"/>
          <p:cNvSpPr>
            <a:spLocks noGrp="1"/>
          </p:cNvSpPr>
          <p:nvPr>
            <p:ph sz="quarter" idx="1"/>
          </p:nvPr>
        </p:nvSpPr>
        <p:spPr>
          <a:xfrm>
            <a:off x="152400" y="1981200"/>
            <a:ext cx="5410200" cy="3581400"/>
          </a:xfrm>
        </p:spPr>
        <p:style>
          <a:lnRef idx="2">
            <a:schemeClr val="accent1"/>
          </a:lnRef>
          <a:fillRef idx="1">
            <a:schemeClr val="lt1"/>
          </a:fillRef>
          <a:effectRef idx="0">
            <a:schemeClr val="accent1"/>
          </a:effectRef>
          <a:fontRef idx="minor">
            <a:schemeClr val="dk1"/>
          </a:fontRef>
        </p:style>
        <p:txBody>
          <a:bodyPr anchor="ctr">
            <a:normAutofit fontScale="92500" lnSpcReduction="10000"/>
          </a:bodyPr>
          <a:lstStyle/>
          <a:p>
            <a:pPr marL="0" indent="0">
              <a:buNone/>
            </a:pPr>
            <a:r>
              <a:rPr lang="en-US" sz="1400" dirty="0"/>
              <a:t>Online banking and shopping accounts are at risk from cyber criminals after hackers raided the Sony's PlayStation Network and Qriocity service, because of the way internet users reuse passwords. </a:t>
            </a:r>
          </a:p>
          <a:p>
            <a:pPr marL="0" indent="0">
              <a:buNone/>
            </a:pPr>
            <a:r>
              <a:rPr lang="en-US" sz="1400" dirty="0"/>
              <a:t>Sony's systems, which have been shut down for a week, provide online video gaming services and streaming of films and music via the internet. The company has so far refused to confirm whether passwords were stored in files protected by encryption. </a:t>
            </a:r>
          </a:p>
          <a:p>
            <a:pPr marL="0" indent="0">
              <a:buNone/>
            </a:pPr>
            <a:r>
              <a:rPr lang="en-US" sz="1400" dirty="0"/>
              <a:t>The firm has, however, admitted that files of 77million names, addresses, email addresses, birth dates, passwords and usernames were stolen. Sony also said that credit card information may have been stolen, but it had no evidence either way. </a:t>
            </a:r>
          </a:p>
          <a:p>
            <a:pPr marL="0" indent="0">
              <a:buNone/>
            </a:pPr>
            <a:r>
              <a:rPr lang="en-US" sz="1400" dirty="0"/>
              <a:t>Joseph Bonneau, a researcher at the University of Cambridge Computer Laboratory, said: "</a:t>
            </a:r>
            <a:r>
              <a:rPr lang="en-US" sz="1400" dirty="0">
                <a:solidFill>
                  <a:schemeClr val="accent1">
                    <a:lumMod val="75000"/>
                  </a:schemeClr>
                </a:solidFill>
              </a:rPr>
              <a:t>It's hard to say if leaking passwords or credit card details is a bigger deal.</a:t>
            </a:r>
          </a:p>
          <a:p>
            <a:pPr marL="0" indent="0">
              <a:buNone/>
            </a:pPr>
            <a:r>
              <a:rPr lang="en-US" sz="1400" dirty="0">
                <a:solidFill>
                  <a:schemeClr val="accent1">
                    <a:lumMod val="75000"/>
                  </a:schemeClr>
                </a:solidFill>
              </a:rPr>
              <a:t>"</a:t>
            </a:r>
            <a:r>
              <a:rPr lang="en-US" sz="1400" b="1" dirty="0">
                <a:solidFill>
                  <a:schemeClr val="accent1">
                    <a:lumMod val="75000"/>
                  </a:schemeClr>
                </a:solidFill>
              </a:rPr>
              <a:t>Studies show that up to 50 per cent of passwords are reused elsewhere online</a:t>
            </a:r>
            <a:r>
              <a:rPr lang="en-US" sz="1400" dirty="0">
                <a:solidFill>
                  <a:schemeClr val="accent1">
                    <a:lumMod val="75000"/>
                  </a:schemeClr>
                </a:solidFill>
              </a:rPr>
              <a:t>, so even if the hackers didn't get the credit cards they might be able to access your online banking service using the data they did manage to steal.</a:t>
            </a:r>
            <a:r>
              <a:rPr lang="en-US" sz="1400" dirty="0"/>
              <a:t>"</a:t>
            </a:r>
          </a:p>
        </p:txBody>
      </p:sp>
      <p:pic>
        <p:nvPicPr>
          <p:cNvPr id="32770" name="Picture 2"/>
          <p:cNvPicPr>
            <a:picLocks noChangeAspect="1" noChangeArrowheads="1"/>
          </p:cNvPicPr>
          <p:nvPr/>
        </p:nvPicPr>
        <p:blipFill>
          <a:blip r:embed="rId3" cstate="print"/>
          <a:srcRect/>
          <a:stretch>
            <a:fillRect/>
          </a:stretch>
        </p:blipFill>
        <p:spPr bwMode="auto">
          <a:xfrm>
            <a:off x="5638800" y="2133600"/>
            <a:ext cx="3355986" cy="3048000"/>
          </a:xfrm>
          <a:prstGeom prst="rect">
            <a:avLst/>
          </a:prstGeom>
          <a:ln>
            <a:headEnd/>
            <a:tailEnd/>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65171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
                                            <p:txEl>
                                              <p:pRg st="4" end="4"/>
                                            </p:txEl>
                                          </p:spTgt>
                                        </p:tgtEl>
                                        <p:attrNameLst>
                                          <p:attrName>style.color</p:attrName>
                                        </p:attrNameLst>
                                      </p:cBhvr>
                                      <p:to>
                                        <a:schemeClr val="tx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Bordering on Sci-Fi</a:t>
            </a:r>
          </a:p>
        </p:txBody>
      </p:sp>
      <p:sp>
        <p:nvSpPr>
          <p:cNvPr id="3" name="Content Placeholder 2"/>
          <p:cNvSpPr>
            <a:spLocks noGrp="1"/>
          </p:cNvSpPr>
          <p:nvPr>
            <p:ph idx="1"/>
          </p:nvPr>
        </p:nvSpPr>
        <p:spPr>
          <a:xfrm>
            <a:off x="472440" y="1912144"/>
            <a:ext cx="8229600" cy="2849563"/>
          </a:xfrm>
        </p:spPr>
        <p:txBody>
          <a:bodyPr/>
          <a:lstStyle/>
          <a:p>
            <a:pPr marL="457200" indent="-457200">
              <a:buFont typeface="Arial" panose="020B0604020202020204" pitchFamily="34" charset="0"/>
              <a:buChar char="•"/>
            </a:pPr>
            <a:r>
              <a:rPr lang="en-US" b="1" dirty="0"/>
              <a:t>Hackers can crack into cars</a:t>
            </a:r>
          </a:p>
          <a:p>
            <a:pPr marL="457200" indent="-457200">
              <a:buFont typeface="Arial" panose="020B0604020202020204" pitchFamily="34" charset="0"/>
              <a:buChar char="•"/>
            </a:pPr>
            <a:r>
              <a:rPr lang="en-US" b="1" dirty="0"/>
              <a:t>Malware can use sound to jump air gaps</a:t>
            </a:r>
          </a:p>
          <a:p>
            <a:pPr marL="457200" indent="-457200">
              <a:buFont typeface="Arial" panose="020B0604020202020204" pitchFamily="34" charset="0"/>
              <a:buChar char="•"/>
            </a:pPr>
            <a:r>
              <a:rPr lang="en-US" b="1" dirty="0"/>
              <a:t>Hackers can control your rifle</a:t>
            </a:r>
            <a:endParaRPr lang="en-US" dirty="0"/>
          </a:p>
        </p:txBody>
      </p:sp>
      <p:sp>
        <p:nvSpPr>
          <p:cNvPr id="4" name="TextBox 3"/>
          <p:cNvSpPr txBox="1"/>
          <p:nvPr/>
        </p:nvSpPr>
        <p:spPr>
          <a:xfrm>
            <a:off x="644483" y="5170714"/>
            <a:ext cx="7855035" cy="276999"/>
          </a:xfrm>
          <a:prstGeom prst="rect">
            <a:avLst/>
          </a:prstGeom>
          <a:noFill/>
        </p:spPr>
        <p:txBody>
          <a:bodyPr wrap="none" rtlCol="0">
            <a:spAutoFit/>
          </a:bodyPr>
          <a:lstStyle/>
          <a:p>
            <a:r>
              <a:rPr lang="en-US" sz="1200" dirty="0">
                <a:latin typeface="Georgia" panose="02040502050405020303" pitchFamily="18" charset="0"/>
              </a:rPr>
              <a:t>Read more at: http://www.csoonline.com/article/2985867/vulnerabilities/10-cutting-edge-security-threats.html</a:t>
            </a:r>
          </a:p>
        </p:txBody>
      </p:sp>
    </p:spTree>
    <p:extLst>
      <p:ext uri="{BB962C8B-B14F-4D97-AF65-F5344CB8AC3E}">
        <p14:creationId xmlns:p14="http://schemas.microsoft.com/office/powerpoint/2010/main" val="1390877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7300" y="1143000"/>
            <a:ext cx="3657601" cy="4915384"/>
          </a:xfrm>
        </p:spPr>
      </p:pic>
      <p:cxnSp>
        <p:nvCxnSpPr>
          <p:cNvPr id="5" name="Straight Arrow Connector 4"/>
          <p:cNvCxnSpPr/>
          <p:nvPr/>
        </p:nvCxnSpPr>
        <p:spPr>
          <a:xfrm flipH="1" flipV="1">
            <a:off x="4358936" y="2297430"/>
            <a:ext cx="1371600" cy="533400"/>
          </a:xfrm>
          <a:prstGeom prst="straightConnector1">
            <a:avLst/>
          </a:prstGeom>
          <a:ln>
            <a:tailEnd type="triangle" w="lg" len="med"/>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5734346" y="2590800"/>
            <a:ext cx="2895600" cy="646331"/>
          </a:xfrm>
          <a:prstGeom prst="rect">
            <a:avLst/>
          </a:prstGeom>
          <a:noFill/>
        </p:spPr>
        <p:txBody>
          <a:bodyPr wrap="square" rtlCol="0">
            <a:spAutoFit/>
          </a:bodyPr>
          <a:lstStyle/>
          <a:p>
            <a:r>
              <a:rPr lang="en-US" dirty="0">
                <a:latin typeface="Georgia" panose="02040502050405020303" pitchFamily="18" charset="0"/>
              </a:rPr>
              <a:t>To be able to understand at this level!</a:t>
            </a:r>
          </a:p>
        </p:txBody>
      </p:sp>
      <p:sp>
        <p:nvSpPr>
          <p:cNvPr id="8" name="TextBox 7"/>
          <p:cNvSpPr txBox="1"/>
          <p:nvPr/>
        </p:nvSpPr>
        <p:spPr>
          <a:xfrm>
            <a:off x="5753396" y="3951210"/>
            <a:ext cx="2895600" cy="369332"/>
          </a:xfrm>
          <a:prstGeom prst="rect">
            <a:avLst/>
          </a:prstGeom>
          <a:noFill/>
        </p:spPr>
        <p:txBody>
          <a:bodyPr wrap="square" rtlCol="0">
            <a:spAutoFit/>
          </a:bodyPr>
          <a:lstStyle/>
          <a:p>
            <a:r>
              <a:rPr lang="en-US" dirty="0">
                <a:latin typeface="Georgia" panose="02040502050405020303" pitchFamily="18" charset="0"/>
              </a:rPr>
              <a:t>What others see…</a:t>
            </a:r>
          </a:p>
        </p:txBody>
      </p:sp>
      <p:cxnSp>
        <p:nvCxnSpPr>
          <p:cNvPr id="9" name="Straight Arrow Connector 8"/>
          <p:cNvCxnSpPr/>
          <p:nvPr/>
        </p:nvCxnSpPr>
        <p:spPr>
          <a:xfrm flipH="1">
            <a:off x="4114800" y="4274376"/>
            <a:ext cx="1615736" cy="381000"/>
          </a:xfrm>
          <a:prstGeom prst="straightConnector1">
            <a:avLst/>
          </a:prstGeom>
          <a:ln>
            <a:tailEnd type="triangle" w="lg" len="med"/>
          </a:ln>
        </p:spPr>
        <p:style>
          <a:lnRef idx="1">
            <a:schemeClr val="dk1"/>
          </a:lnRef>
          <a:fillRef idx="0">
            <a:schemeClr val="dk1"/>
          </a:fillRef>
          <a:effectRef idx="0">
            <a:schemeClr val="dk1"/>
          </a:effectRef>
          <a:fontRef idx="minor">
            <a:schemeClr val="tx1"/>
          </a:fontRef>
        </p:style>
      </p:cxnSp>
      <p:sp>
        <p:nvSpPr>
          <p:cNvPr id="12" name="Title 1"/>
          <p:cNvSpPr>
            <a:spLocks noGrp="1"/>
          </p:cNvSpPr>
          <p:nvPr>
            <p:ph type="title"/>
          </p:nvPr>
        </p:nvSpPr>
        <p:spPr>
          <a:xfrm>
            <a:off x="457201" y="274638"/>
            <a:ext cx="8229600" cy="836613"/>
          </a:xfrm>
        </p:spPr>
        <p:txBody>
          <a:bodyPr/>
          <a:lstStyle/>
          <a:p>
            <a:r>
              <a:rPr lang="en-US" dirty="0"/>
              <a:t>IT Security Consulting Jobs</a:t>
            </a:r>
          </a:p>
        </p:txBody>
      </p:sp>
    </p:spTree>
    <p:extLst>
      <p:ext uri="{BB962C8B-B14F-4D97-AF65-F5344CB8AC3E}">
        <p14:creationId xmlns:p14="http://schemas.microsoft.com/office/powerpoint/2010/main" val="315901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Stay Informed!</a:t>
            </a:r>
          </a:p>
        </p:txBody>
      </p:sp>
      <p:sp>
        <p:nvSpPr>
          <p:cNvPr id="3" name="Content Placeholder 2"/>
          <p:cNvSpPr>
            <a:spLocks noGrp="1"/>
          </p:cNvSpPr>
          <p:nvPr>
            <p:ph idx="1"/>
          </p:nvPr>
        </p:nvSpPr>
        <p:spPr>
          <a:xfrm>
            <a:off x="457200" y="1666875"/>
            <a:ext cx="8229600" cy="3733800"/>
          </a:xfrm>
        </p:spPr>
        <p:txBody>
          <a:bodyPr>
            <a:normAutofit/>
          </a:bodyPr>
          <a:lstStyle/>
          <a:p>
            <a:r>
              <a:rPr lang="en-US" dirty="0"/>
              <a:t>News Feeds ( Keyword: “cyber security” ) :</a:t>
            </a:r>
          </a:p>
          <a:p>
            <a:pPr lvl="1"/>
            <a:r>
              <a:rPr lang="en-US" sz="2400" dirty="0">
                <a:hlinkClick r:id="rId3"/>
              </a:rPr>
              <a:t>https://www.us-cert.gov/ncas/all.xml</a:t>
            </a:r>
            <a:endParaRPr lang="en-US" sz="2400" dirty="0"/>
          </a:p>
          <a:p>
            <a:pPr lvl="1"/>
            <a:r>
              <a:rPr lang="en-US" sz="2400" dirty="0">
                <a:hlinkClick r:id="rId4"/>
              </a:rPr>
              <a:t>https://www.cio.com/</a:t>
            </a:r>
            <a:endParaRPr lang="en-US" sz="2400" dirty="0"/>
          </a:p>
          <a:p>
            <a:pPr lvl="1"/>
            <a:r>
              <a:rPr lang="en-US" sz="2400" dirty="0">
                <a:hlinkClick r:id="rId5"/>
              </a:rPr>
              <a:t>http://www.csoonline.com/</a:t>
            </a:r>
            <a:endParaRPr lang="en-US" sz="2400" dirty="0"/>
          </a:p>
          <a:p>
            <a:pPr lvl="1"/>
            <a:r>
              <a:rPr lang="en-US" sz="2400" dirty="0">
                <a:hlinkClick r:id="rId6"/>
              </a:rPr>
              <a:t>https://www.darkreading.com/</a:t>
            </a:r>
            <a:endParaRPr lang="en-US" sz="2400" dirty="0"/>
          </a:p>
          <a:p>
            <a:pPr lvl="1"/>
            <a:r>
              <a:rPr lang="en-US" sz="2400" dirty="0">
                <a:hlinkClick r:id="rId7"/>
              </a:rPr>
              <a:t>http://www.zdnet.com/</a:t>
            </a:r>
            <a:endParaRPr lang="en-US" sz="2400" dirty="0"/>
          </a:p>
          <a:p>
            <a:pPr lvl="1"/>
            <a:endParaRPr lang="en-US" sz="2400" dirty="0"/>
          </a:p>
          <a:p>
            <a:pPr marL="457200" lvl="1" indent="0">
              <a:buNone/>
            </a:pPr>
            <a:r>
              <a:rPr lang="en-US" sz="2400" dirty="0"/>
              <a:t>… And many more!!</a:t>
            </a:r>
          </a:p>
          <a:p>
            <a:pPr lvl="1"/>
            <a:endParaRPr lang="en-US" dirty="0"/>
          </a:p>
        </p:txBody>
      </p:sp>
    </p:spTree>
    <p:extLst>
      <p:ext uri="{BB962C8B-B14F-4D97-AF65-F5344CB8AC3E}">
        <p14:creationId xmlns:p14="http://schemas.microsoft.com/office/powerpoint/2010/main" val="5555162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841500" y="3355456"/>
            <a:ext cx="5676900" cy="985287"/>
          </a:xfrm>
        </p:spPr>
        <p:txBody>
          <a:bodyPr/>
          <a:lstStyle/>
          <a:p>
            <a:r>
              <a:rPr lang="en-US" dirty="0">
                <a:solidFill>
                  <a:schemeClr val="bg1"/>
                </a:solidFill>
              </a:rPr>
              <a:t>Any Questions?</a:t>
            </a:r>
          </a:p>
        </p:txBody>
      </p:sp>
      <p:sp>
        <p:nvSpPr>
          <p:cNvPr id="4" name="Slide Number Placeholder 3"/>
          <p:cNvSpPr>
            <a:spLocks noGrp="1"/>
          </p:cNvSpPr>
          <p:nvPr>
            <p:ph type="sldNum" sz="quarter" idx="12"/>
          </p:nvPr>
        </p:nvSpPr>
        <p:spPr/>
        <p:txBody>
          <a:bodyPr/>
          <a:lstStyle/>
          <a:p>
            <a:fld id="{A2CEE53A-19EC-654D-82C1-D215F6FEFF18}" type="slidenum">
              <a:rPr lang="en-US" smtClean="0"/>
              <a:t>57</a:t>
            </a:fld>
            <a:endParaRPr lang="en-US"/>
          </a:p>
        </p:txBody>
      </p:sp>
    </p:spTree>
    <p:extLst>
      <p:ext uri="{BB962C8B-B14F-4D97-AF65-F5344CB8AC3E}">
        <p14:creationId xmlns:p14="http://schemas.microsoft.com/office/powerpoint/2010/main" val="300175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Mystery solved! (sort of…)</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1" y="1302327"/>
            <a:ext cx="6477000" cy="4231243"/>
          </a:xfrm>
          <a:prstGeom prst="rect">
            <a:avLst/>
          </a:prstGeom>
        </p:spPr>
      </p:pic>
    </p:spTree>
    <p:extLst>
      <p:ext uri="{BB962C8B-B14F-4D97-AF65-F5344CB8AC3E}">
        <p14:creationId xmlns:p14="http://schemas.microsoft.com/office/powerpoint/2010/main" val="3449022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8379A-F9F4-2E4F-8946-C335E66BDB30}"/>
              </a:ext>
            </a:extLst>
          </p:cNvPr>
          <p:cNvSpPr>
            <a:spLocks noGrp="1"/>
          </p:cNvSpPr>
          <p:nvPr>
            <p:ph type="title"/>
          </p:nvPr>
        </p:nvSpPr>
        <p:spPr/>
        <p:txBody>
          <a:bodyPr/>
          <a:lstStyle/>
          <a:p>
            <a:r>
              <a:rPr lang="en-US" dirty="0"/>
              <a:t>The “Cloud” is all the things …</a:t>
            </a:r>
          </a:p>
        </p:txBody>
      </p:sp>
      <p:sp>
        <p:nvSpPr>
          <p:cNvPr id="5" name="Content Placeholder 4"/>
          <p:cNvSpPr>
            <a:spLocks noGrp="1"/>
          </p:cNvSpPr>
          <p:nvPr>
            <p:ph idx="1"/>
          </p:nvPr>
        </p:nvSpPr>
        <p:spPr>
          <a:xfrm>
            <a:off x="457202" y="1111252"/>
            <a:ext cx="8229599" cy="4887766"/>
          </a:xfr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lIns="182880" tIns="182880" rIns="182880" bIns="182880" anchor="ctr" anchorCtr="0">
            <a:normAutofit lnSpcReduction="10000"/>
          </a:bodyPr>
          <a:lstStyle/>
          <a:p>
            <a:pPr marL="0" indent="0" algn="ctr">
              <a:buNone/>
            </a:pPr>
            <a:r>
              <a:rPr lang="en-US" sz="2600" dirty="0">
                <a:solidFill>
                  <a:srgbClr val="002060"/>
                </a:solidFill>
              </a:rPr>
              <a:t>The interesting thing about cloud computing is that we’ve redefined cloud computing to include everything that we already do. </a:t>
            </a:r>
          </a:p>
          <a:p>
            <a:pPr marL="0" indent="0" algn="ctr">
              <a:buNone/>
            </a:pPr>
            <a:r>
              <a:rPr lang="en-US" sz="2600" dirty="0">
                <a:solidFill>
                  <a:srgbClr val="002060"/>
                </a:solidFill>
              </a:rPr>
              <a:t>I can’t think of anything that isn’t cloud computing with all of these announcements. The computer industry is the only industry that is more fashion-driven than women’s fashion. </a:t>
            </a:r>
          </a:p>
          <a:p>
            <a:pPr marL="0" indent="0" algn="ctr">
              <a:buNone/>
            </a:pPr>
            <a:r>
              <a:rPr lang="en-US" sz="2600" dirty="0">
                <a:solidFill>
                  <a:srgbClr val="002060"/>
                </a:solidFill>
              </a:rPr>
              <a:t>Maybe I’m an idiot, but I have no idea what anyone is talking about. What is it? It’s complete gibberish. It’s insane. When is this idiocy going to stop? </a:t>
            </a:r>
          </a:p>
          <a:p>
            <a:pPr marL="0" indent="0" algn="ctr">
              <a:buNone/>
            </a:pPr>
            <a:br>
              <a:rPr lang="en-US" sz="2600" dirty="0">
                <a:solidFill>
                  <a:srgbClr val="002060"/>
                </a:solidFill>
              </a:rPr>
            </a:br>
            <a:r>
              <a:rPr lang="en-US" sz="1800" dirty="0">
                <a:solidFill>
                  <a:schemeClr val="tx1">
                    <a:lumMod val="50000"/>
                    <a:lumOff val="50000"/>
                  </a:schemeClr>
                </a:solidFill>
              </a:rPr>
              <a:t>—Larry Ellison, CEO, Oracle, 2008</a:t>
            </a:r>
          </a:p>
        </p:txBody>
      </p:sp>
    </p:spTree>
    <p:extLst>
      <p:ext uri="{BB962C8B-B14F-4D97-AF65-F5344CB8AC3E}">
        <p14:creationId xmlns:p14="http://schemas.microsoft.com/office/powerpoint/2010/main" val="992026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229600" cy="1103401"/>
          </a:xfrm>
        </p:spPr>
        <p:txBody>
          <a:bodyPr>
            <a:normAutofit fontScale="90000"/>
          </a:bodyPr>
          <a:lstStyle/>
          <a:p>
            <a:r>
              <a:rPr lang="en-US" cap="none" dirty="0"/>
              <a:t>It’s possible that each person </a:t>
            </a:r>
            <a:br>
              <a:rPr lang="en-US" cap="none" dirty="0"/>
            </a:br>
            <a:r>
              <a:rPr lang="en-US" cap="none" dirty="0"/>
              <a:t>understands the cloud differently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565" y="1587500"/>
            <a:ext cx="6050872" cy="4220483"/>
          </a:xfrm>
          <a:prstGeom prst="rect">
            <a:avLst/>
          </a:prstGeom>
        </p:spPr>
      </p:pic>
    </p:spTree>
    <p:extLst>
      <p:ext uri="{BB962C8B-B14F-4D97-AF65-F5344CB8AC3E}">
        <p14:creationId xmlns:p14="http://schemas.microsoft.com/office/powerpoint/2010/main" val="2015485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a:extLst>
              <a:ext uri="{FF2B5EF4-FFF2-40B4-BE49-F238E27FC236}">
                <a16:creationId xmlns:a16="http://schemas.microsoft.com/office/drawing/2014/main" id="{874E6E4E-037E-CC49-BEB8-BB76F811329A}"/>
              </a:ext>
            </a:extLst>
          </p:cNvPr>
          <p:cNvSpPr txBox="1">
            <a:spLocks/>
          </p:cNvSpPr>
          <p:nvPr/>
        </p:nvSpPr>
        <p:spPr>
          <a:xfrm>
            <a:off x="457202" y="1111252"/>
            <a:ext cx="8229599" cy="4887766"/>
          </a:xfrm>
          <a:prstGeom prst="rect">
            <a:avLst/>
          </a:prstGeom>
          <a:solidFill>
            <a:schemeClr val="bg1">
              <a:lumMod val="85000"/>
            </a:schemeClr>
          </a:solidFill>
          <a:ln w="9525" cap="flat" cmpd="sng" algn="ctr">
            <a:noFill/>
            <a:prstDash val="solid"/>
          </a:ln>
        </p:spPr>
        <p:style>
          <a:lnRef idx="1">
            <a:schemeClr val="accent3"/>
          </a:lnRef>
          <a:fillRef idx="2">
            <a:schemeClr val="accent3"/>
          </a:fillRef>
          <a:effectRef idx="1">
            <a:schemeClr val="accent3"/>
          </a:effectRef>
          <a:fontRef idx="minor">
            <a:schemeClr val="dk1"/>
          </a:fontRef>
        </p:style>
        <p:txBody>
          <a:bodyPr lIns="182880" tIns="182880" rIns="182880" bIns="182880" anchor="ctr" anchorCtr="0">
            <a:normAutofit/>
          </a:bodyPr>
          <a:lstStyle>
            <a:lvl1pPr marL="0" indent="0" algn="l" defTabSz="457200" rtl="0" eaLnBrk="1" latinLnBrk="0" hangingPunct="1">
              <a:spcBef>
                <a:spcPct val="20000"/>
              </a:spcBef>
              <a:buFont typeface="Arial"/>
              <a:buNone/>
              <a:defRPr sz="1400" kern="1200">
                <a:solidFill>
                  <a:schemeClr val="dk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dk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dk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algn="ctr"/>
            <a:r>
              <a:rPr lang="en-US" sz="2400" dirty="0">
                <a:solidFill>
                  <a:srgbClr val="002060"/>
                </a:solidFill>
                <a:latin typeface="BentonSans" panose="02000503000000020004" pitchFamily="2" charset="77"/>
              </a:rPr>
              <a:t>Our definition of cloud computing is multi-tenant, it’s faster, half the cost, pay as you go, </a:t>
            </a:r>
            <a:br>
              <a:rPr lang="en-US" sz="2400" dirty="0">
                <a:solidFill>
                  <a:srgbClr val="002060"/>
                </a:solidFill>
                <a:latin typeface="BentonSans" panose="02000503000000020004" pitchFamily="2" charset="77"/>
              </a:rPr>
            </a:br>
            <a:r>
              <a:rPr lang="en-US" sz="2400" dirty="0">
                <a:solidFill>
                  <a:srgbClr val="002060"/>
                </a:solidFill>
                <a:latin typeface="BentonSans" panose="02000503000000020004" pitchFamily="2" charset="77"/>
              </a:rPr>
              <a:t>it grows as you grow or shrinks as you shrink. </a:t>
            </a:r>
          </a:p>
          <a:p>
            <a:pPr algn="ctr"/>
            <a:r>
              <a:rPr lang="en-US" sz="2400" dirty="0">
                <a:solidFill>
                  <a:srgbClr val="002060"/>
                </a:solidFill>
                <a:latin typeface="BentonSans" panose="02000503000000020004" pitchFamily="2" charset="77"/>
              </a:rPr>
              <a:t>It is extremely efficient. </a:t>
            </a:r>
            <a:br>
              <a:rPr lang="en-US" sz="2400" dirty="0">
                <a:solidFill>
                  <a:srgbClr val="002060"/>
                </a:solidFill>
                <a:latin typeface="BentonSans" panose="02000503000000020004" pitchFamily="2" charset="77"/>
              </a:rPr>
            </a:br>
            <a:r>
              <a:rPr lang="en-US" sz="2400" dirty="0">
                <a:solidFill>
                  <a:srgbClr val="002060"/>
                </a:solidFill>
                <a:latin typeface="BentonSans" panose="02000503000000020004" pitchFamily="2" charset="77"/>
              </a:rPr>
              <a:t>We’re not going to show you computers taller than you. We’re not going to show you a cloud in a box because clouds don’t come in a box. </a:t>
            </a:r>
          </a:p>
          <a:p>
            <a:pPr algn="ctr"/>
            <a:r>
              <a:rPr lang="en-US" sz="2400" dirty="0">
                <a:solidFill>
                  <a:srgbClr val="002060"/>
                </a:solidFill>
                <a:latin typeface="BentonSans" panose="02000503000000020004" pitchFamily="2" charset="77"/>
              </a:rPr>
              <a:t>They never have. That’s the whole idea. </a:t>
            </a:r>
          </a:p>
          <a:p>
            <a:pPr algn="ctr"/>
            <a:br>
              <a:rPr lang="en-US" sz="2600" dirty="0">
                <a:solidFill>
                  <a:srgbClr val="002060"/>
                </a:solidFill>
                <a:latin typeface="BentonSans" panose="02000503000000020004" pitchFamily="2" charset="77"/>
              </a:rPr>
            </a:br>
            <a:r>
              <a:rPr lang="en-US" sz="1800" dirty="0">
                <a:solidFill>
                  <a:schemeClr val="tx1">
                    <a:lumMod val="50000"/>
                    <a:lumOff val="50000"/>
                  </a:schemeClr>
                </a:solidFill>
                <a:latin typeface="BentonSans" panose="02000503000000020004" pitchFamily="2" charset="77"/>
              </a:rPr>
              <a:t>—Marc Benioff, </a:t>
            </a:r>
            <a:r>
              <a:rPr lang="en-US" sz="1800" dirty="0" err="1">
                <a:solidFill>
                  <a:schemeClr val="tx1">
                    <a:lumMod val="50000"/>
                    <a:lumOff val="50000"/>
                  </a:schemeClr>
                </a:solidFill>
                <a:latin typeface="BentonSans" panose="02000503000000020004" pitchFamily="2" charset="77"/>
              </a:rPr>
              <a:t>Salesforce.com</a:t>
            </a:r>
            <a:endParaRPr lang="en-US" sz="1800" dirty="0">
              <a:solidFill>
                <a:schemeClr val="tx1">
                  <a:lumMod val="50000"/>
                  <a:lumOff val="50000"/>
                </a:schemeClr>
              </a:solidFill>
              <a:latin typeface="BentonSans" panose="02000503000000020004" pitchFamily="2" charset="77"/>
            </a:endParaRPr>
          </a:p>
        </p:txBody>
      </p:sp>
      <p:sp>
        <p:nvSpPr>
          <p:cNvPr id="2" name="Title 1">
            <a:extLst>
              <a:ext uri="{FF2B5EF4-FFF2-40B4-BE49-F238E27FC236}">
                <a16:creationId xmlns:a16="http://schemas.microsoft.com/office/drawing/2014/main" id="{4FAD2913-C6DF-BD47-9CEC-C8CAC753E013}"/>
              </a:ext>
            </a:extLst>
          </p:cNvPr>
          <p:cNvSpPr>
            <a:spLocks noGrp="1"/>
          </p:cNvSpPr>
          <p:nvPr>
            <p:ph type="title"/>
          </p:nvPr>
        </p:nvSpPr>
        <p:spPr/>
        <p:txBody>
          <a:bodyPr/>
          <a:lstStyle/>
          <a:p>
            <a:r>
              <a:rPr lang="en-US" dirty="0"/>
              <a:t>We can’t see the cloud</a:t>
            </a:r>
          </a:p>
        </p:txBody>
      </p:sp>
    </p:spTree>
    <p:extLst>
      <p:ext uri="{BB962C8B-B14F-4D97-AF65-F5344CB8AC3E}">
        <p14:creationId xmlns:p14="http://schemas.microsoft.com/office/powerpoint/2010/main" val="2443066150"/>
      </p:ext>
    </p:extLst>
  </p:cSld>
  <p:clrMapOvr>
    <a:masterClrMapping/>
  </p:clrMapOvr>
</p:sld>
</file>

<file path=ppt/theme/theme1.xml><?xml version="1.0" encoding="utf-8"?>
<a:theme xmlns:a="http://schemas.openxmlformats.org/drawingml/2006/main" name="IU_Powerpoint_Hoosier">
  <a:themeElements>
    <a:clrScheme name="Custom 1">
      <a:dk1>
        <a:sysClr val="windowText" lastClr="000000"/>
      </a:dk1>
      <a:lt1>
        <a:sysClr val="window" lastClr="FFFFFF"/>
      </a:lt1>
      <a:dk2>
        <a:srgbClr val="7B1210"/>
      </a:dk2>
      <a:lt2>
        <a:srgbClr val="E1D9B9"/>
      </a:lt2>
      <a:accent1>
        <a:srgbClr val="81786F"/>
      </a:accent1>
      <a:accent2>
        <a:srgbClr val="9CDCC7"/>
      </a:accent2>
      <a:accent3>
        <a:srgbClr val="580E1F"/>
      </a:accent3>
      <a:accent4>
        <a:srgbClr val="CD0037"/>
      </a:accent4>
      <a:accent5>
        <a:srgbClr val="94875C"/>
      </a:accent5>
      <a:accent6>
        <a:srgbClr val="97918A"/>
      </a:accent6>
      <a:hlink>
        <a:srgbClr val="26485C"/>
      </a:hlink>
      <a:folHlink>
        <a:srgbClr val="261341"/>
      </a:folHlink>
    </a:clrScheme>
    <a:fontScheme name="Custom 2">
      <a:majorFont>
        <a:latin typeface="Georgia"/>
        <a:ea typeface="돋움"/>
        <a:cs typeface=""/>
      </a:majorFont>
      <a:minorFont>
        <a:latin typeface="Georgia"/>
        <a:ea typeface="돋움"/>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alpha val="90000"/>
          </a:schemeClr>
        </a:solidFill>
        <a:ln>
          <a:noFill/>
        </a:ln>
        <a:effectLst/>
      </a:spPr>
      <a:bodyPr/>
      <a:lstStyle>
        <a:defPP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b="0" i="0" dirty="0" smtClean="0">
            <a:solidFill>
              <a:schemeClr val="bg1"/>
            </a:solidFill>
            <a:latin typeface="+mj-lt"/>
            <a:cs typeface="Arial Narrow"/>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2718</Words>
  <Application>Microsoft Macintosh PowerPoint</Application>
  <PresentationFormat>On-screen Show (4:3)</PresentationFormat>
  <Paragraphs>299</Paragraphs>
  <Slides>58</Slides>
  <Notes>50</Notes>
  <HiddenSlides>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Arial</vt:lpstr>
      <vt:lpstr>BentonSans</vt:lpstr>
      <vt:lpstr>BentonSansCond</vt:lpstr>
      <vt:lpstr>Calibri</vt:lpstr>
      <vt:lpstr>Georgia</vt:lpstr>
      <vt:lpstr>Georgia Pro</vt:lpstr>
      <vt:lpstr>Times New Roman</vt:lpstr>
      <vt:lpstr>Wingdings</vt:lpstr>
      <vt:lpstr>IU_Powerpoint_Hoosier</vt:lpstr>
      <vt:lpstr>“The Cloud”</vt:lpstr>
      <vt:lpstr>What is Consulting?</vt:lpstr>
      <vt:lpstr>The industry is asking…</vt:lpstr>
      <vt:lpstr>So… What is Cloud?</vt:lpstr>
      <vt:lpstr>So… What is Cloud?</vt:lpstr>
      <vt:lpstr>Mystery solved! (sort of…)</vt:lpstr>
      <vt:lpstr>The “Cloud” is all the things …</vt:lpstr>
      <vt:lpstr>It’s possible that each person  understands the cloud differently</vt:lpstr>
      <vt:lpstr>We can’t see the cloud</vt:lpstr>
      <vt:lpstr>Whatever works, we’ll take it!</vt:lpstr>
      <vt:lpstr>Virtualization</vt:lpstr>
      <vt:lpstr>To understand cloud, we have to understand Virtualization</vt:lpstr>
      <vt:lpstr>Virtualization</vt:lpstr>
      <vt:lpstr>Cloud Computing, formally</vt:lpstr>
      <vt:lpstr>Let’s launch an on-premises server … </vt:lpstr>
      <vt:lpstr>Let’s launch an on-premises server … </vt:lpstr>
      <vt:lpstr>Let’s launch an on-premises server … </vt:lpstr>
      <vt:lpstr>What would this look like in the cloud?</vt:lpstr>
      <vt:lpstr>The NIST Cloud Computing Framework  Two axes: Deployment and Service</vt:lpstr>
      <vt:lpstr>Think along the two axes: Deployment</vt:lpstr>
      <vt:lpstr>Think along the two axes: Service</vt:lpstr>
      <vt:lpstr>The cloud revolutionized how we use IT</vt:lpstr>
      <vt:lpstr>Savings from Using AWS</vt:lpstr>
      <vt:lpstr>Scalability and Fast Provisioning</vt:lpstr>
      <vt:lpstr>Let there be… an instance!</vt:lpstr>
      <vt:lpstr>Greater Cost Transparency</vt:lpstr>
      <vt:lpstr>Democratization of Computing</vt:lpstr>
      <vt:lpstr>PowerPoint Presentation</vt:lpstr>
      <vt:lpstr>PowerPoint Presentation</vt:lpstr>
      <vt:lpstr>Scalability and Fast Provisioning</vt:lpstr>
      <vt:lpstr>Scalability and Fast Provisioning</vt:lpstr>
      <vt:lpstr>FYI: The 10 Laws of Cloudonomics</vt:lpstr>
      <vt:lpstr>So… IT doesn’t matter?</vt:lpstr>
      <vt:lpstr>Remove waste!</vt:lpstr>
      <vt:lpstr>Remove waste… with cloud!</vt:lpstr>
      <vt:lpstr>Commoditization of Infrastructure</vt:lpstr>
      <vt:lpstr>Cloud and Innovation</vt:lpstr>
      <vt:lpstr>Just to list a few…</vt:lpstr>
      <vt:lpstr>The Moving Frontier: The Cloud</vt:lpstr>
      <vt:lpstr>Security</vt:lpstr>
      <vt:lpstr>Security Failure May Bring Down Your Business!</vt:lpstr>
      <vt:lpstr>What Is Computer Security?</vt:lpstr>
      <vt:lpstr>What Is CIA?</vt:lpstr>
      <vt:lpstr>PowerPoint Presentation</vt:lpstr>
      <vt:lpstr>Job Opportunities</vt:lpstr>
      <vt:lpstr>Data Breaches Happen Everyday!</vt:lpstr>
      <vt:lpstr>PowerPoint Presentation</vt:lpstr>
      <vt:lpstr>Sony</vt:lpstr>
      <vt:lpstr>“Oh, that’s so 2011!”</vt:lpstr>
      <vt:lpstr>The “Not-So-Holy” Trinity of Dark Net Markets</vt:lpstr>
      <vt:lpstr>The “Dark Side”</vt:lpstr>
      <vt:lpstr>Sony</vt:lpstr>
      <vt:lpstr>Attack on Sony’s PlayStation Network</vt:lpstr>
      <vt:lpstr>Sony</vt:lpstr>
      <vt:lpstr>Bordering on Sci-Fi</vt:lpstr>
      <vt:lpstr>IT Security Consulting Jobs</vt:lpstr>
      <vt:lpstr>Stay Informed!</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2019-08-27T20:52:28Z</dcterms:created>
  <dcterms:modified xsi:type="dcterms:W3CDTF">2020-09-01T23:36:45Z</dcterms:modified>
</cp:coreProperties>
</file>